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69" r:id="rId2"/>
    <p:sldId id="370" r:id="rId3"/>
    <p:sldId id="371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6" r:id="rId14"/>
    <p:sldId id="383" r:id="rId15"/>
    <p:sldId id="38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6FE"/>
    <a:srgbClr val="FFF26B"/>
    <a:srgbClr val="81AA6F"/>
    <a:srgbClr val="926247"/>
    <a:srgbClr val="374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4CF04-0546-4899-994E-F1FE343DBF0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7B1E9-BA33-4E3F-84D3-DDEF05690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9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C9103-EB7D-4C7D-8AEE-5E141678CA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C9103-EB7D-4C7D-8AEE-5E141678CA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45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C9103-EB7D-4C7D-8AEE-5E141678CA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3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B1E9-BA33-4E3F-84D3-DDEF056900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2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B1E9-BA33-4E3F-84D3-DDEF056900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0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B1E9-BA33-4E3F-84D3-DDEF056900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95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B1E9-BA33-4E3F-84D3-DDEF056900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00C6-A6EA-4C58-AD20-1382294414B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83B-F653-47CC-A7E8-F86A62A25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3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00C6-A6EA-4C58-AD20-1382294414B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83B-F653-47CC-A7E8-F86A62A25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6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00C6-A6EA-4C58-AD20-1382294414B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83B-F653-47CC-A7E8-F86A62A25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98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2" y="482601"/>
            <a:ext cx="9630833" cy="588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chemeClr val="tx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12615" y="1622676"/>
            <a:ext cx="11608452" cy="493899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 b="1">
                <a:solidFill>
                  <a:schemeClr val="tx1"/>
                </a:solidFill>
              </a:defRPr>
            </a:lvl1pPr>
            <a:lvl2pPr marL="685783" indent="-228594">
              <a:buClr>
                <a:srgbClr val="4C7188"/>
              </a:buClr>
              <a:buFont typeface="Wingdings" panose="05000000000000000000" pitchFamily="2" charset="2"/>
              <a:buChar char="§"/>
              <a:defRPr sz="2400" b="0">
                <a:solidFill>
                  <a:schemeClr val="tx1"/>
                </a:solidFill>
              </a:defRPr>
            </a:lvl2pPr>
            <a:lvl3pPr marL="1142971" indent="-228594">
              <a:buClr>
                <a:srgbClr val="4C7188"/>
              </a:buClr>
              <a:buFont typeface="Wingdings" panose="05000000000000000000" pitchFamily="2" charset="2"/>
              <a:buChar char="§"/>
              <a:defRPr sz="2133" b="1">
                <a:solidFill>
                  <a:srgbClr val="4C7188"/>
                </a:solidFill>
              </a:defRPr>
            </a:lvl3pPr>
            <a:lvl4pPr marL="1600160" indent="-228594">
              <a:buClr>
                <a:srgbClr val="4C7188"/>
              </a:buClr>
              <a:buFont typeface="Wingdings" panose="05000000000000000000" pitchFamily="2" charset="2"/>
              <a:buChar char="§"/>
              <a:defRPr sz="2133" b="1">
                <a:solidFill>
                  <a:srgbClr val="4C7188"/>
                </a:solidFill>
              </a:defRPr>
            </a:lvl4pPr>
            <a:lvl5pPr marL="2057349" indent="-228594">
              <a:buClr>
                <a:srgbClr val="4C7188"/>
              </a:buClr>
              <a:buFont typeface="Wingdings" panose="05000000000000000000" pitchFamily="2" charset="2"/>
              <a:buChar char="§"/>
              <a:defRPr sz="2133" b="1">
                <a:solidFill>
                  <a:srgbClr val="4C71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272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00C6-A6EA-4C58-AD20-1382294414B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83B-F653-47CC-A7E8-F86A62A25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7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00C6-A6EA-4C58-AD20-1382294414B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83B-F653-47CC-A7E8-F86A62A25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1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00C6-A6EA-4C58-AD20-1382294414B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83B-F653-47CC-A7E8-F86A62A25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9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00C6-A6EA-4C58-AD20-1382294414B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83B-F653-47CC-A7E8-F86A62A25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0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00C6-A6EA-4C58-AD20-1382294414B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83B-F653-47CC-A7E8-F86A62A25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1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00C6-A6EA-4C58-AD20-1382294414B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83B-F653-47CC-A7E8-F86A62A25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6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00C6-A6EA-4C58-AD20-1382294414B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83B-F653-47CC-A7E8-F86A62A25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7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00C6-A6EA-4C58-AD20-1382294414B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83B-F653-47CC-A7E8-F86A62A25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1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900C6-A6EA-4C58-AD20-1382294414B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5F83B-F653-47CC-A7E8-F86A62A25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74.png"/><Relationship Id="rId5" Type="http://schemas.microsoft.com/office/2007/relationships/hdphoto" Target="../media/hdphoto3.wdp"/><Relationship Id="rId10" Type="http://schemas.openxmlformats.org/officeDocument/2006/relationships/image" Target="../media/image73.png"/><Relationship Id="rId4" Type="http://schemas.openxmlformats.org/officeDocument/2006/relationships/image" Target="../media/image17.pn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4.wdp"/><Relationship Id="rId3" Type="http://schemas.openxmlformats.org/officeDocument/2006/relationships/image" Target="../media/image17.png"/><Relationship Id="rId7" Type="http://schemas.openxmlformats.org/officeDocument/2006/relationships/image" Target="../media/image35.png"/><Relationship Id="rId12" Type="http://schemas.openxmlformats.org/officeDocument/2006/relationships/image" Target="../media/image77.png"/><Relationship Id="rId2" Type="http://schemas.openxmlformats.org/officeDocument/2006/relationships/image" Target="../media/image3.jpe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76.png"/><Relationship Id="rId5" Type="http://schemas.openxmlformats.org/officeDocument/2006/relationships/image" Target="../media/image24.jpeg"/><Relationship Id="rId15" Type="http://schemas.openxmlformats.org/officeDocument/2006/relationships/image" Target="../media/image79.jpeg"/><Relationship Id="rId10" Type="http://schemas.microsoft.com/office/2007/relationships/hdphoto" Target="../media/hdphoto13.wdp"/><Relationship Id="rId4" Type="http://schemas.microsoft.com/office/2007/relationships/hdphoto" Target="../media/hdphoto3.wdp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83.png"/><Relationship Id="rId18" Type="http://schemas.microsoft.com/office/2007/relationships/hdphoto" Target="../media/hdphoto16.wdp"/><Relationship Id="rId3" Type="http://schemas.openxmlformats.org/officeDocument/2006/relationships/image" Target="../media/image18.png"/><Relationship Id="rId21" Type="http://schemas.openxmlformats.org/officeDocument/2006/relationships/image" Target="../media/image88.png"/><Relationship Id="rId7" Type="http://schemas.openxmlformats.org/officeDocument/2006/relationships/image" Target="../media/image82.png"/><Relationship Id="rId12" Type="http://schemas.microsoft.com/office/2007/relationships/hdphoto" Target="../media/hdphoto6.wdp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6" Type="http://schemas.microsoft.com/office/2007/relationships/hdphoto" Target="../media/hdphoto15.wdp"/><Relationship Id="rId20" Type="http://schemas.microsoft.com/office/2007/relationships/hdphoto" Target="../media/hdphoto1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42.png"/><Relationship Id="rId24" Type="http://schemas.openxmlformats.org/officeDocument/2006/relationships/image" Target="../media/image90.png"/><Relationship Id="rId5" Type="http://schemas.openxmlformats.org/officeDocument/2006/relationships/image" Target="../media/image3.jpeg"/><Relationship Id="rId15" Type="http://schemas.openxmlformats.org/officeDocument/2006/relationships/image" Target="../media/image85.png"/><Relationship Id="rId23" Type="http://schemas.openxmlformats.org/officeDocument/2006/relationships/image" Target="../media/image89.png"/><Relationship Id="rId10" Type="http://schemas.openxmlformats.org/officeDocument/2006/relationships/image" Target="../media/image40.png"/><Relationship Id="rId19" Type="http://schemas.openxmlformats.org/officeDocument/2006/relationships/image" Target="../media/image87.png"/><Relationship Id="rId4" Type="http://schemas.microsoft.com/office/2007/relationships/hdphoto" Target="../media/hdphoto4.wdp"/><Relationship Id="rId9" Type="http://schemas.openxmlformats.org/officeDocument/2006/relationships/image" Target="../media/image39.png"/><Relationship Id="rId14" Type="http://schemas.openxmlformats.org/officeDocument/2006/relationships/image" Target="../media/image84.png"/><Relationship Id="rId22" Type="http://schemas.microsoft.com/office/2007/relationships/hdphoto" Target="../media/hdphoto18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microsoft.com/office/2007/relationships/hdphoto" Target="../media/hdphoto5.wdp"/><Relationship Id="rId7" Type="http://schemas.openxmlformats.org/officeDocument/2006/relationships/image" Target="../media/image9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3.jpeg"/><Relationship Id="rId9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.jpe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microsoft.com/office/2007/relationships/hdphoto" Target="../media/hdphoto6.wdp"/><Relationship Id="rId4" Type="http://schemas.openxmlformats.org/officeDocument/2006/relationships/image" Target="../media/image3.jpe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0.png"/><Relationship Id="rId18" Type="http://schemas.openxmlformats.org/officeDocument/2006/relationships/image" Target="../media/image48.png"/><Relationship Id="rId26" Type="http://schemas.openxmlformats.org/officeDocument/2006/relationships/image" Target="../media/image55.png"/><Relationship Id="rId3" Type="http://schemas.openxmlformats.org/officeDocument/2006/relationships/image" Target="../media/image3.jpeg"/><Relationship Id="rId21" Type="http://schemas.openxmlformats.org/officeDocument/2006/relationships/image" Target="../media/image51.png"/><Relationship Id="rId7" Type="http://schemas.microsoft.com/office/2007/relationships/hdphoto" Target="../media/hdphoto7.wdp"/><Relationship Id="rId12" Type="http://schemas.openxmlformats.org/officeDocument/2006/relationships/image" Target="../media/image39.png"/><Relationship Id="rId17" Type="http://schemas.openxmlformats.org/officeDocument/2006/relationships/image" Target="../media/image47.pn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38.png"/><Relationship Id="rId24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openxmlformats.org/officeDocument/2006/relationships/image" Target="../media/image53.png"/><Relationship Id="rId10" Type="http://schemas.openxmlformats.org/officeDocument/2006/relationships/image" Target="../media/image37.png"/><Relationship Id="rId19" Type="http://schemas.openxmlformats.org/officeDocument/2006/relationships/image" Target="../media/image49.png"/><Relationship Id="rId4" Type="http://schemas.openxmlformats.org/officeDocument/2006/relationships/image" Target="../media/image16.png"/><Relationship Id="rId9" Type="http://schemas.openxmlformats.org/officeDocument/2006/relationships/image" Target="../media/image45.png"/><Relationship Id="rId14" Type="http://schemas.openxmlformats.org/officeDocument/2006/relationships/image" Target="../media/image42.png"/><Relationship Id="rId22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microsoft.com/office/2007/relationships/hdphoto" Target="../media/hdphoto10.wdp"/><Relationship Id="rId3" Type="http://schemas.openxmlformats.org/officeDocument/2006/relationships/image" Target="../media/image3.jpeg"/><Relationship Id="rId7" Type="http://schemas.openxmlformats.org/officeDocument/2006/relationships/image" Target="../media/image54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microsoft.com/office/2007/relationships/hdphoto" Target="../media/hdphoto2.wdp"/><Relationship Id="rId15" Type="http://schemas.openxmlformats.org/officeDocument/2006/relationships/image" Target="../media/image62.png"/><Relationship Id="rId10" Type="http://schemas.microsoft.com/office/2007/relationships/hdphoto" Target="../media/hdphoto9.wdp"/><Relationship Id="rId4" Type="http://schemas.openxmlformats.org/officeDocument/2006/relationships/image" Target="../media/image16.png"/><Relationship Id="rId9" Type="http://schemas.openxmlformats.org/officeDocument/2006/relationships/image" Target="../media/image58.png"/><Relationship Id="rId1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microsoft.com/office/2007/relationships/hdphoto" Target="../media/hdphoto12.wdp"/><Relationship Id="rId3" Type="http://schemas.openxmlformats.org/officeDocument/2006/relationships/image" Target="../media/image17.png"/><Relationship Id="rId7" Type="http://schemas.openxmlformats.org/officeDocument/2006/relationships/image" Target="../media/image65.png"/><Relationship Id="rId12" Type="http://schemas.openxmlformats.org/officeDocument/2006/relationships/image" Target="../media/image6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8.png"/><Relationship Id="rId5" Type="http://schemas.openxmlformats.org/officeDocument/2006/relationships/image" Target="../media/image63.jpeg"/><Relationship Id="rId10" Type="http://schemas.microsoft.com/office/2007/relationships/hdphoto" Target="../media/hdphoto11.wdp"/><Relationship Id="rId4" Type="http://schemas.microsoft.com/office/2007/relationships/hdphoto" Target="../media/hdphoto3.wdp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Ð·Ð½Ð°ÑÐµÐ½Ð¸Ðµ ÑÐ¾Ñ ÑÐµÑÐµ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24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3433" y="1366897"/>
            <a:ext cx="28825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Social Media </a:t>
            </a:r>
            <a:b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Intelligence</a:t>
            </a:r>
          </a:p>
          <a:p>
            <a:pPr algn="ctr"/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OMI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23ADD53-DC28-48E5-8275-A9B4F190CBAA}"/>
              </a:ext>
            </a:extLst>
          </p:cNvPr>
          <p:cNvSpPr/>
          <p:nvPr/>
        </p:nvSpPr>
        <p:spPr>
          <a:xfrm>
            <a:off x="8717986" y="6153909"/>
            <a:ext cx="3482849" cy="70912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100C1A-5653-4766-B4BB-6A99E4C1A2D1}"/>
              </a:ext>
            </a:extLst>
          </p:cNvPr>
          <p:cNvSpPr txBox="1"/>
          <p:nvPr/>
        </p:nvSpPr>
        <p:spPr>
          <a:xfrm>
            <a:off x="9405209" y="6164540"/>
            <a:ext cx="2877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cap="all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OMI</a:t>
            </a:r>
            <a:r>
              <a:rPr lang="en-US" sz="1400" cap="all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is the </a:t>
            </a:r>
            <a:r>
              <a:rPr lang="en-US" sz="1400" b="1" cap="all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only ISO 20252</a:t>
            </a:r>
            <a:r>
              <a:rPr lang="ru-RU" sz="1400" b="1" cap="all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: 2019 </a:t>
            </a:r>
            <a:r>
              <a:rPr lang="en-US" sz="1400" cap="all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certified online panel provider in Russia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7C48F7-FB15-4DA8-B0E6-1B33AC88B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59" y="6148728"/>
            <a:ext cx="731287" cy="7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0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Launch track </a:t>
            </a: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– общая информация</a:t>
            </a:r>
          </a:p>
        </p:txBody>
      </p:sp>
      <p:pic>
        <p:nvPicPr>
          <p:cNvPr id="3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67" y="6059857"/>
            <a:ext cx="953533" cy="79814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D8BB7-3637-4324-B19F-F5BDD5CA1712}"/>
              </a:ext>
            </a:extLst>
          </p:cNvPr>
          <p:cNvSpPr/>
          <p:nvPr/>
        </p:nvSpPr>
        <p:spPr>
          <a:xfrm>
            <a:off x="263516" y="3811092"/>
            <a:ext cx="2259460" cy="2737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6DC939-BE9F-49A7-905D-1B19C377CF2E}"/>
              </a:ext>
            </a:extLst>
          </p:cNvPr>
          <p:cNvSpPr/>
          <p:nvPr/>
        </p:nvSpPr>
        <p:spPr>
          <a:xfrm>
            <a:off x="260989" y="2382742"/>
            <a:ext cx="2259460" cy="21636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14" descr="https://proplan.co.nz/wp-content/uploads/sites/3/2016/03/Proplan-Innovation.jpg">
            <a:extLst>
              <a:ext uri="{FF2B5EF4-FFF2-40B4-BE49-F238E27FC236}">
                <a16:creationId xmlns:a16="http://schemas.microsoft.com/office/drawing/2014/main" id="{8F6147CC-8FF7-4056-A01E-2A81F0DF4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210"/>
          <a:stretch/>
        </p:blipFill>
        <p:spPr bwMode="auto">
          <a:xfrm>
            <a:off x="260989" y="1528161"/>
            <a:ext cx="2259460" cy="14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6DC939-BE9F-49A7-905D-1B19C377CF2E}"/>
              </a:ext>
            </a:extLst>
          </p:cNvPr>
          <p:cNvSpPr/>
          <p:nvPr/>
        </p:nvSpPr>
        <p:spPr>
          <a:xfrm>
            <a:off x="258462" y="3556309"/>
            <a:ext cx="2259460" cy="990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6DC939-BE9F-49A7-905D-1B19C377CF2E}"/>
              </a:ext>
            </a:extLst>
          </p:cNvPr>
          <p:cNvSpPr/>
          <p:nvPr/>
        </p:nvSpPr>
        <p:spPr>
          <a:xfrm>
            <a:off x="266043" y="5691679"/>
            <a:ext cx="2259460" cy="857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1EA557-7492-4632-9EC4-55C512B431BE}"/>
              </a:ext>
            </a:extLst>
          </p:cNvPr>
          <p:cNvSpPr/>
          <p:nvPr/>
        </p:nvSpPr>
        <p:spPr>
          <a:xfrm>
            <a:off x="281532" y="3017019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РЕШЕНИЕ: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Launch track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528F435-1F9A-485A-83B5-42B2B060A569}"/>
              </a:ext>
            </a:extLst>
          </p:cNvPr>
          <p:cNvSpPr/>
          <p:nvPr/>
        </p:nvSpPr>
        <p:spPr>
          <a:xfrm>
            <a:off x="258462" y="5229759"/>
            <a:ext cx="2589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СТОИМОСТЬ: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 </a:t>
            </a:r>
            <a:r>
              <a:rPr lang="ru-RU" sz="1200" noProof="0" dirty="0">
                <a:solidFill>
                  <a:srgbClr val="FF0000"/>
                </a:solidFill>
                <a:latin typeface="Century Gothic" panose="020B0502020202020204" pitchFamily="34" charset="0"/>
              </a:rPr>
              <a:t>250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000 рублей без НДС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C222B2-30D6-4583-A923-57ACC02A817B}"/>
              </a:ext>
            </a:extLst>
          </p:cNvPr>
          <p:cNvSpPr/>
          <p:nvPr/>
        </p:nvSpPr>
        <p:spPr>
          <a:xfrm>
            <a:off x="273624" y="5717959"/>
            <a:ext cx="2259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ОТЧЕТНОСТЬ: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Ежемесячный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или квартальный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отчет в формате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PPT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CB5AA0-AC6F-4210-BE09-512B550CC5D9}"/>
              </a:ext>
            </a:extLst>
          </p:cNvPr>
          <p:cNvSpPr/>
          <p:nvPr/>
        </p:nvSpPr>
        <p:spPr>
          <a:xfrm>
            <a:off x="266043" y="3647745"/>
            <a:ext cx="2368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ЗАДАЧИ: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Оценка восприятия нового продукта или линейки на рынке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66DC939-BE9F-49A7-905D-1B19C377CF2E}"/>
              </a:ext>
            </a:extLst>
          </p:cNvPr>
          <p:cNvSpPr/>
          <p:nvPr/>
        </p:nvSpPr>
        <p:spPr>
          <a:xfrm>
            <a:off x="266043" y="4529764"/>
            <a:ext cx="2259460" cy="6416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16537C-0BB2-4541-81AE-669D08957713}"/>
              </a:ext>
            </a:extLst>
          </p:cNvPr>
          <p:cNvSpPr/>
          <p:nvPr/>
        </p:nvSpPr>
        <p:spPr>
          <a:xfrm>
            <a:off x="263516" y="4623418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СРОКИ: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15-30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рабочих дней</a:t>
            </a:r>
          </a:p>
        </p:txBody>
      </p:sp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id="{2184C802-F219-4054-A678-1336E1C7AA44}"/>
              </a:ext>
            </a:extLst>
          </p:cNvPr>
          <p:cNvSpPr/>
          <p:nvPr/>
        </p:nvSpPr>
        <p:spPr>
          <a:xfrm>
            <a:off x="3111278" y="1446331"/>
            <a:ext cx="2676609" cy="2468902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D4BF2C2D-31AC-464B-BA33-6D8414365D55}"/>
              </a:ext>
            </a:extLst>
          </p:cNvPr>
          <p:cNvSpPr/>
          <p:nvPr/>
        </p:nvSpPr>
        <p:spPr>
          <a:xfrm>
            <a:off x="5300548" y="2908645"/>
            <a:ext cx="2433642" cy="201896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5ACF0577-44E1-4E02-9A75-6DE83C07164A}"/>
              </a:ext>
            </a:extLst>
          </p:cNvPr>
          <p:cNvSpPr/>
          <p:nvPr/>
        </p:nvSpPr>
        <p:spPr>
          <a:xfrm>
            <a:off x="3281400" y="3990032"/>
            <a:ext cx="2433642" cy="1928168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id="{34A00A0E-9376-4B06-BFC6-85BD3D995610}"/>
              </a:ext>
            </a:extLst>
          </p:cNvPr>
          <p:cNvSpPr/>
          <p:nvPr/>
        </p:nvSpPr>
        <p:spPr>
          <a:xfrm>
            <a:off x="7436425" y="2298331"/>
            <a:ext cx="2106100" cy="1512761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Шестиугольник 20">
            <a:extLst>
              <a:ext uri="{FF2B5EF4-FFF2-40B4-BE49-F238E27FC236}">
                <a16:creationId xmlns:a16="http://schemas.microsoft.com/office/drawing/2014/main" id="{8A7A688E-8186-4638-AC34-27CA6A01C350}"/>
              </a:ext>
            </a:extLst>
          </p:cNvPr>
          <p:cNvSpPr/>
          <p:nvPr/>
        </p:nvSpPr>
        <p:spPr>
          <a:xfrm>
            <a:off x="5610908" y="1446331"/>
            <a:ext cx="1866164" cy="1366257"/>
          </a:xfrm>
          <a:prstGeom prst="hexagon">
            <a:avLst>
              <a:gd name="adj" fmla="val 26079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Шестиугольник 23">
            <a:extLst>
              <a:ext uri="{FF2B5EF4-FFF2-40B4-BE49-F238E27FC236}">
                <a16:creationId xmlns:a16="http://schemas.microsoft.com/office/drawing/2014/main" id="{235765B6-86FA-416D-A52B-897B5465251E}"/>
              </a:ext>
            </a:extLst>
          </p:cNvPr>
          <p:cNvSpPr/>
          <p:nvPr/>
        </p:nvSpPr>
        <p:spPr>
          <a:xfrm>
            <a:off x="7348858" y="3909403"/>
            <a:ext cx="2193668" cy="2008797"/>
          </a:xfrm>
          <a:prstGeom prst="hexagon">
            <a:avLst>
              <a:gd name="adj" fmla="val 2317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трелка: пятиугольник 5">
            <a:extLst>
              <a:ext uri="{FF2B5EF4-FFF2-40B4-BE49-F238E27FC236}">
                <a16:creationId xmlns:a16="http://schemas.microsoft.com/office/drawing/2014/main" id="{034E1A3C-8762-459A-B177-B3914E3DA88B}"/>
              </a:ext>
            </a:extLst>
          </p:cNvPr>
          <p:cNvSpPr/>
          <p:nvPr/>
        </p:nvSpPr>
        <p:spPr>
          <a:xfrm flipH="1">
            <a:off x="7481944" y="1446332"/>
            <a:ext cx="4710055" cy="782388"/>
          </a:xfrm>
          <a:prstGeom prst="homePlate">
            <a:avLst>
              <a:gd name="adj" fmla="val 30743"/>
            </a:avLst>
          </a:prstGeom>
          <a:solidFill>
            <a:srgbClr val="81A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52137A8-F769-440E-824F-3A9EF6F19A79}"/>
              </a:ext>
            </a:extLst>
          </p:cNvPr>
          <p:cNvSpPr/>
          <p:nvPr/>
        </p:nvSpPr>
        <p:spPr>
          <a:xfrm>
            <a:off x="7614150" y="1641499"/>
            <a:ext cx="4577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ЧТО АНАЛИЗИРУЕМ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3729931" y="5389204"/>
            <a:ext cx="1525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Сегментация потребителей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3677744" y="2897926"/>
            <a:ext cx="1525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Оценка эффективности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продвижения рекламной кампании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5757248" y="2461385"/>
            <a:ext cx="15257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Облако слов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F3D6D71-B188-4B05-9792-E9072BF1D629}"/>
              </a:ext>
            </a:extLst>
          </p:cNvPr>
          <p:cNvSpPr/>
          <p:nvPr/>
        </p:nvSpPr>
        <p:spPr>
          <a:xfrm>
            <a:off x="5835109" y="4048420"/>
            <a:ext cx="1393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Выявление самых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обсуждаемых характеристик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F3D6D71-B188-4B05-9792-E9072BF1D629}"/>
              </a:ext>
            </a:extLst>
          </p:cNvPr>
          <p:cNvSpPr/>
          <p:nvPr/>
        </p:nvSpPr>
        <p:spPr>
          <a:xfrm>
            <a:off x="7664301" y="5031722"/>
            <a:ext cx="1615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Выделение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критериев выбора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продукта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/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линейки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F3D6D71-B188-4B05-9792-E9072BF1D629}"/>
              </a:ext>
            </a:extLst>
          </p:cNvPr>
          <p:cNvSpPr/>
          <p:nvPr/>
        </p:nvSpPr>
        <p:spPr>
          <a:xfrm>
            <a:off x="7734190" y="3301559"/>
            <a:ext cx="1573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Выявление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мотивов выбора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4525" y="4154406"/>
            <a:ext cx="1212543" cy="10704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6423" y="4047241"/>
            <a:ext cx="1030534" cy="103784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9937" y="2967990"/>
            <a:ext cx="1289525" cy="112880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4822" y="2407952"/>
            <a:ext cx="929952" cy="88723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5383" y="1605410"/>
            <a:ext cx="1425726" cy="940729"/>
          </a:xfrm>
          <a:prstGeom prst="rect">
            <a:avLst/>
          </a:prstGeom>
        </p:spPr>
      </p:pic>
      <p:sp>
        <p:nvSpPr>
          <p:cNvPr id="44" name="Овал 43"/>
          <p:cNvSpPr/>
          <p:nvPr/>
        </p:nvSpPr>
        <p:spPr>
          <a:xfrm>
            <a:off x="6342418" y="2124580"/>
            <a:ext cx="113945" cy="1215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495651" y="2124580"/>
            <a:ext cx="113945" cy="1215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645893" y="2124580"/>
            <a:ext cx="113945" cy="1215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2872" y="1417957"/>
            <a:ext cx="1582813" cy="15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1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66DC939-BE9F-49A7-905D-1B19C377CF2E}"/>
              </a:ext>
            </a:extLst>
          </p:cNvPr>
          <p:cNvSpPr/>
          <p:nvPr/>
        </p:nvSpPr>
        <p:spPr>
          <a:xfrm>
            <a:off x="260989" y="4727791"/>
            <a:ext cx="2259460" cy="4429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Категорийный</a:t>
            </a: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 анализ – общая информация</a:t>
            </a:r>
          </a:p>
        </p:txBody>
      </p:sp>
      <p:pic>
        <p:nvPicPr>
          <p:cNvPr id="3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67" y="6059857"/>
            <a:ext cx="953533" cy="79814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D8BB7-3637-4324-B19F-F5BDD5CA1712}"/>
              </a:ext>
            </a:extLst>
          </p:cNvPr>
          <p:cNvSpPr/>
          <p:nvPr/>
        </p:nvSpPr>
        <p:spPr>
          <a:xfrm>
            <a:off x="263516" y="3811093"/>
            <a:ext cx="2259460" cy="25632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6DC939-BE9F-49A7-905D-1B19C377CF2E}"/>
              </a:ext>
            </a:extLst>
          </p:cNvPr>
          <p:cNvSpPr/>
          <p:nvPr/>
        </p:nvSpPr>
        <p:spPr>
          <a:xfrm>
            <a:off x="260989" y="2382741"/>
            <a:ext cx="2259460" cy="2737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14" descr="https://proplan.co.nz/wp-content/uploads/sites/3/2016/03/Proplan-Innovation.jpg">
            <a:extLst>
              <a:ext uri="{FF2B5EF4-FFF2-40B4-BE49-F238E27FC236}">
                <a16:creationId xmlns:a16="http://schemas.microsoft.com/office/drawing/2014/main" id="{8F6147CC-8FF7-4056-A01E-2A81F0DF4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210"/>
          <a:stretch/>
        </p:blipFill>
        <p:spPr bwMode="auto">
          <a:xfrm>
            <a:off x="260989" y="1528161"/>
            <a:ext cx="2259460" cy="14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6DC939-BE9F-49A7-905D-1B19C377CF2E}"/>
              </a:ext>
            </a:extLst>
          </p:cNvPr>
          <p:cNvSpPr/>
          <p:nvPr/>
        </p:nvSpPr>
        <p:spPr>
          <a:xfrm>
            <a:off x="258462" y="3556309"/>
            <a:ext cx="2259460" cy="3025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1EA557-7492-4632-9EC4-55C512B431BE}"/>
              </a:ext>
            </a:extLst>
          </p:cNvPr>
          <p:cNvSpPr/>
          <p:nvPr/>
        </p:nvSpPr>
        <p:spPr>
          <a:xfrm>
            <a:off x="246183" y="3026479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РЕШЕНИЕ: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Категорийный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 анализ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6DC939-BE9F-49A7-905D-1B19C377CF2E}"/>
              </a:ext>
            </a:extLst>
          </p:cNvPr>
          <p:cNvSpPr/>
          <p:nvPr/>
        </p:nvSpPr>
        <p:spPr>
          <a:xfrm>
            <a:off x="266043" y="3494603"/>
            <a:ext cx="2263512" cy="1355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66DC939-BE9F-49A7-905D-1B19C377CF2E}"/>
              </a:ext>
            </a:extLst>
          </p:cNvPr>
          <p:cNvSpPr/>
          <p:nvPr/>
        </p:nvSpPr>
        <p:spPr>
          <a:xfrm>
            <a:off x="266043" y="5366698"/>
            <a:ext cx="2259460" cy="524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16537C-0BB2-4541-81AE-669D08957713}"/>
              </a:ext>
            </a:extLst>
          </p:cNvPr>
          <p:cNvSpPr/>
          <p:nvPr/>
        </p:nvSpPr>
        <p:spPr>
          <a:xfrm>
            <a:off x="246614" y="4850398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СРОКИ: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40-60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рабочих дней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528F435-1F9A-485A-83B5-42B2B060A569}"/>
              </a:ext>
            </a:extLst>
          </p:cNvPr>
          <p:cNvSpPr/>
          <p:nvPr/>
        </p:nvSpPr>
        <p:spPr>
          <a:xfrm>
            <a:off x="240308" y="5387200"/>
            <a:ext cx="2589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СТОИМОСТЬ: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 </a:t>
            </a:r>
            <a:r>
              <a:rPr lang="ru-RU" sz="1200" noProof="0" dirty="0">
                <a:solidFill>
                  <a:srgbClr val="FF0000"/>
                </a:solidFill>
                <a:latin typeface="Century Gothic" panose="020B0502020202020204" pitchFamily="34" charset="0"/>
              </a:rPr>
              <a:t>350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000 рублей без НДС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C222B2-30D6-4583-A923-57ACC02A817B}"/>
              </a:ext>
            </a:extLst>
          </p:cNvPr>
          <p:cNvSpPr/>
          <p:nvPr/>
        </p:nvSpPr>
        <p:spPr>
          <a:xfrm>
            <a:off x="248354" y="5882830"/>
            <a:ext cx="225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ОТЧЕТНОСТЬ: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Единоразовый отчет в формате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PPT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CB5AA0-AC6F-4210-BE09-512B550CC5D9}"/>
              </a:ext>
            </a:extLst>
          </p:cNvPr>
          <p:cNvSpPr/>
          <p:nvPr/>
        </p:nvSpPr>
        <p:spPr>
          <a:xfrm>
            <a:off x="240619" y="3522109"/>
            <a:ext cx="2557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ЗАДАЧИ:</a:t>
            </a:r>
          </a:p>
          <a:p>
            <a:pPr lvl="0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Исследование узких категорий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;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Описание потребителей категории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;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Степень присутствия разных брендов</a:t>
            </a:r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2184C802-F219-4054-A678-1336E1C7AA44}"/>
              </a:ext>
            </a:extLst>
          </p:cNvPr>
          <p:cNvSpPr/>
          <p:nvPr/>
        </p:nvSpPr>
        <p:spPr>
          <a:xfrm>
            <a:off x="3111278" y="1446331"/>
            <a:ext cx="2676609" cy="2468902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D4BF2C2D-31AC-464B-BA33-6D8414365D55}"/>
              </a:ext>
            </a:extLst>
          </p:cNvPr>
          <p:cNvSpPr/>
          <p:nvPr/>
        </p:nvSpPr>
        <p:spPr>
          <a:xfrm>
            <a:off x="5300548" y="2908645"/>
            <a:ext cx="2433642" cy="201896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id="{5ACF0577-44E1-4E02-9A75-6DE83C07164A}"/>
              </a:ext>
            </a:extLst>
          </p:cNvPr>
          <p:cNvSpPr/>
          <p:nvPr/>
        </p:nvSpPr>
        <p:spPr>
          <a:xfrm>
            <a:off x="3281400" y="3990032"/>
            <a:ext cx="2433642" cy="1997998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Шестиугольник 20">
            <a:extLst>
              <a:ext uri="{FF2B5EF4-FFF2-40B4-BE49-F238E27FC236}">
                <a16:creationId xmlns:a16="http://schemas.microsoft.com/office/drawing/2014/main" id="{34A00A0E-9376-4B06-BFC6-85BD3D995610}"/>
              </a:ext>
            </a:extLst>
          </p:cNvPr>
          <p:cNvSpPr/>
          <p:nvPr/>
        </p:nvSpPr>
        <p:spPr>
          <a:xfrm>
            <a:off x="5475225" y="5011064"/>
            <a:ext cx="2106100" cy="1366257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Шестиугольник 21">
            <a:extLst>
              <a:ext uri="{FF2B5EF4-FFF2-40B4-BE49-F238E27FC236}">
                <a16:creationId xmlns:a16="http://schemas.microsoft.com/office/drawing/2014/main" id="{8A7A688E-8186-4638-AC34-27CA6A01C350}"/>
              </a:ext>
            </a:extLst>
          </p:cNvPr>
          <p:cNvSpPr/>
          <p:nvPr/>
        </p:nvSpPr>
        <p:spPr>
          <a:xfrm>
            <a:off x="5610908" y="1446331"/>
            <a:ext cx="1866164" cy="1366257"/>
          </a:xfrm>
          <a:prstGeom prst="hexagon">
            <a:avLst>
              <a:gd name="adj" fmla="val 26079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3119555" y="1553236"/>
            <a:ext cx="2270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lvl="1" algn="ctr">
              <a:spcBef>
                <a:spcPts val="0"/>
              </a:spcBef>
            </a:pPr>
            <a:r>
              <a:rPr lang="ru-RU" sz="1200" b="1" dirty="0">
                <a:latin typeface="Century Gothic" panose="020B0502020202020204" pitchFamily="34" charset="0"/>
                <a:cs typeface="Arial" pitchFamily="34" charset="0"/>
              </a:rPr>
              <a:t>Степень присутствия </a:t>
            </a:r>
            <a:r>
              <a:rPr lang="ru-RU" sz="1200" dirty="0">
                <a:latin typeface="Century Gothic" panose="020B0502020202020204" pitchFamily="34" charset="0"/>
                <a:cs typeface="Arial" pitchFamily="34" charset="0"/>
              </a:rPr>
              <a:t>различных брендов (конкурентное окружение) </a:t>
            </a:r>
          </a:p>
        </p:txBody>
      </p:sp>
      <p:sp>
        <p:nvSpPr>
          <p:cNvPr id="24" name="Шестиугольник 23">
            <a:extLst>
              <a:ext uri="{FF2B5EF4-FFF2-40B4-BE49-F238E27FC236}">
                <a16:creationId xmlns:a16="http://schemas.microsoft.com/office/drawing/2014/main" id="{7278DDB7-411D-441B-82F0-F477C48F871B}"/>
              </a:ext>
            </a:extLst>
          </p:cNvPr>
          <p:cNvSpPr/>
          <p:nvPr/>
        </p:nvSpPr>
        <p:spPr>
          <a:xfrm>
            <a:off x="7332593" y="3942525"/>
            <a:ext cx="2106100" cy="1952757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Шестиугольник 24">
            <a:extLst>
              <a:ext uri="{FF2B5EF4-FFF2-40B4-BE49-F238E27FC236}">
                <a16:creationId xmlns:a16="http://schemas.microsoft.com/office/drawing/2014/main" id="{235765B6-86FA-416D-A52B-897B5465251E}"/>
              </a:ext>
            </a:extLst>
          </p:cNvPr>
          <p:cNvSpPr/>
          <p:nvPr/>
        </p:nvSpPr>
        <p:spPr>
          <a:xfrm>
            <a:off x="7481945" y="2319028"/>
            <a:ext cx="1836323" cy="1527440"/>
          </a:xfrm>
          <a:prstGeom prst="hexagon">
            <a:avLst>
              <a:gd name="adj" fmla="val 2317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Шестиугольник 25">
            <a:extLst>
              <a:ext uri="{FF2B5EF4-FFF2-40B4-BE49-F238E27FC236}">
                <a16:creationId xmlns:a16="http://schemas.microsoft.com/office/drawing/2014/main" id="{2FD32A72-412B-41BC-BBBD-CF2BD9A040C8}"/>
              </a:ext>
            </a:extLst>
          </p:cNvPr>
          <p:cNvSpPr/>
          <p:nvPr/>
        </p:nvSpPr>
        <p:spPr>
          <a:xfrm>
            <a:off x="9051056" y="3046431"/>
            <a:ext cx="2037452" cy="1783455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Стрелка: пятиугольник 5">
            <a:extLst>
              <a:ext uri="{FF2B5EF4-FFF2-40B4-BE49-F238E27FC236}">
                <a16:creationId xmlns:a16="http://schemas.microsoft.com/office/drawing/2014/main" id="{034E1A3C-8762-459A-B177-B3914E3DA88B}"/>
              </a:ext>
            </a:extLst>
          </p:cNvPr>
          <p:cNvSpPr/>
          <p:nvPr/>
        </p:nvSpPr>
        <p:spPr>
          <a:xfrm flipH="1">
            <a:off x="7481944" y="1446332"/>
            <a:ext cx="4710055" cy="782388"/>
          </a:xfrm>
          <a:prstGeom prst="homePlate">
            <a:avLst>
              <a:gd name="adj" fmla="val 30743"/>
            </a:avLst>
          </a:prstGeom>
          <a:solidFill>
            <a:srgbClr val="81A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52137A8-F769-440E-824F-3A9EF6F19A79}"/>
              </a:ext>
            </a:extLst>
          </p:cNvPr>
          <p:cNvSpPr/>
          <p:nvPr/>
        </p:nvSpPr>
        <p:spPr>
          <a:xfrm>
            <a:off x="7614150" y="1641499"/>
            <a:ext cx="4577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ЧТО АНАЛИЗИРУЕМ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52527" y="5321404"/>
            <a:ext cx="220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lvl="1" algn="ctr">
              <a:spcBef>
                <a:spcPts val="0"/>
              </a:spcBef>
            </a:pPr>
            <a:r>
              <a:rPr lang="ru-RU" sz="1200" dirty="0">
                <a:latin typeface="Century Gothic" panose="020B0502020202020204" pitchFamily="34" charset="0"/>
                <a:cs typeface="Arial" pitchFamily="34" charset="0"/>
              </a:rPr>
              <a:t>Выявление наиболее </a:t>
            </a:r>
            <a:r>
              <a:rPr lang="ru-RU" sz="1200" b="1" dirty="0">
                <a:latin typeface="Century Gothic" panose="020B0502020202020204" pitchFamily="34" charset="0"/>
                <a:cs typeface="Arial" pitchFamily="34" charset="0"/>
              </a:rPr>
              <a:t>обсуждаемых характеристик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83469" y="3397738"/>
            <a:ext cx="2066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lvl="1" algn="ctr">
              <a:spcBef>
                <a:spcPts val="0"/>
              </a:spcBef>
            </a:pPr>
            <a:r>
              <a:rPr lang="ru-RU" sz="1200" dirty="0">
                <a:latin typeface="Century Gothic" panose="020B0502020202020204" pitchFamily="34" charset="0"/>
                <a:cs typeface="Arial" pitchFamily="34" charset="0"/>
              </a:rPr>
              <a:t>География обсуждений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049135" y="3998889"/>
            <a:ext cx="1700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lvl="1" algn="ctr">
              <a:spcBef>
                <a:spcPts val="0"/>
              </a:spcBef>
            </a:pPr>
            <a:r>
              <a:rPr lang="ru-RU" sz="1200" dirty="0">
                <a:latin typeface="Century Gothic" panose="020B0502020202020204" pitchFamily="34" charset="0"/>
                <a:cs typeface="Arial" pitchFamily="34" charset="0"/>
              </a:rPr>
              <a:t>Определение наиболее </a:t>
            </a:r>
            <a:r>
              <a:rPr lang="ru-RU" sz="1200" b="1" dirty="0">
                <a:latin typeface="Century Gothic" panose="020B0502020202020204" pitchFamily="34" charset="0"/>
                <a:cs typeface="Arial" pitchFamily="34" charset="0"/>
              </a:rPr>
              <a:t>влиятельных платформ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58706" y="5743591"/>
            <a:ext cx="1948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lvl="1" algn="ctr">
              <a:spcBef>
                <a:spcPts val="0"/>
              </a:spcBef>
            </a:pPr>
            <a:r>
              <a:rPr lang="ru-RU" sz="1200" dirty="0">
                <a:latin typeface="Century Gothic" panose="020B0502020202020204" pitchFamily="34" charset="0"/>
                <a:cs typeface="Arial" pitchFamily="34" charset="0"/>
              </a:rPr>
              <a:t>Оценка </a:t>
            </a:r>
            <a:r>
              <a:rPr lang="ru-RU" sz="1200" b="1" dirty="0">
                <a:latin typeface="Century Gothic" panose="020B0502020202020204" pitchFamily="34" charset="0"/>
                <a:cs typeface="Arial" pitchFamily="34" charset="0"/>
              </a:rPr>
              <a:t>уровня знания </a:t>
            </a:r>
            <a:r>
              <a:rPr lang="ru-RU" sz="1200" dirty="0">
                <a:latin typeface="Century Gothic" panose="020B0502020202020204" pitchFamily="34" charset="0"/>
                <a:cs typeface="Arial" pitchFamily="34" charset="0"/>
              </a:rPr>
              <a:t>о категории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29647" y="4431618"/>
            <a:ext cx="2771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lvl="1" algn="ctr">
              <a:spcBef>
                <a:spcPts val="0"/>
              </a:spcBef>
            </a:pPr>
            <a:r>
              <a:rPr lang="ru-RU" sz="1200" dirty="0">
                <a:latin typeface="Century Gothic" panose="020B0502020202020204" pitchFamily="34" charset="0"/>
                <a:cs typeface="Arial" pitchFamily="34" charset="0"/>
              </a:rPr>
              <a:t>Выделение </a:t>
            </a:r>
            <a:r>
              <a:rPr lang="ru-RU" sz="1200" b="1" dirty="0">
                <a:latin typeface="Century Gothic" panose="020B0502020202020204" pitchFamily="34" charset="0"/>
                <a:cs typeface="Arial" pitchFamily="34" charset="0"/>
              </a:rPr>
              <a:t>критериев выбора </a:t>
            </a:r>
            <a:r>
              <a:rPr lang="ru-RU" sz="1200" dirty="0">
                <a:latin typeface="Century Gothic" panose="020B0502020202020204" pitchFamily="34" charset="0"/>
                <a:cs typeface="Arial" pitchFamily="34" charset="0"/>
              </a:rPr>
              <a:t>бренда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543612" y="5233716"/>
            <a:ext cx="1723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  <a:cs typeface="Arial" pitchFamily="34" charset="0"/>
              </a:rPr>
              <a:t>Выявление </a:t>
            </a:r>
            <a:r>
              <a:rPr lang="ru-RU" sz="1200" b="1" dirty="0">
                <a:latin typeface="Century Gothic" panose="020B0502020202020204" pitchFamily="34" charset="0"/>
                <a:cs typeface="Arial" pitchFamily="34" charset="0"/>
              </a:rPr>
              <a:t>мотивов выбора</a:t>
            </a:r>
            <a:r>
              <a:rPr lang="ru-RU" sz="1200" dirty="0">
                <a:latin typeface="Century Gothic" panose="020B0502020202020204" pitchFamily="34" charset="0"/>
                <a:cs typeface="Arial" pitchFamily="34" charset="0"/>
              </a:rPr>
              <a:t> смежной категории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39085" y="2323512"/>
            <a:ext cx="1708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lvl="1" algn="ctr">
              <a:spcBef>
                <a:spcPts val="0"/>
              </a:spcBef>
            </a:pPr>
            <a:r>
              <a:rPr lang="ru-RU" sz="1200" dirty="0">
                <a:latin typeface="Century Gothic" panose="020B0502020202020204" pitchFamily="34" charset="0"/>
                <a:cs typeface="Arial" pitchFamily="34" charset="0"/>
              </a:rPr>
              <a:t>Сегментация потребителей</a:t>
            </a:r>
          </a:p>
        </p:txBody>
      </p:sp>
      <p:pic>
        <p:nvPicPr>
          <p:cNvPr id="35" name="Picture 12" descr="https://image.freepik.com/free-icon/no-translate-detected_318-48603.jpg">
            <a:extLst>
              <a:ext uri="{FF2B5EF4-FFF2-40B4-BE49-F238E27FC236}">
                <a16:creationId xmlns:a16="http://schemas.microsoft.com/office/drawing/2014/main" id="{F576EC49-D88A-4F34-8854-7E7AD1D9F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66" y="2506994"/>
            <a:ext cx="810830" cy="81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1704" y="1780522"/>
            <a:ext cx="587840" cy="58150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7640" y="1525617"/>
            <a:ext cx="492560" cy="59531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0588" y="1780522"/>
            <a:ext cx="602027" cy="59041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42" y="4148915"/>
            <a:ext cx="1603528" cy="13089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6418" y="3146779"/>
            <a:ext cx="1747815" cy="122832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2337" y="2452293"/>
            <a:ext cx="1822764" cy="12472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3961" y="5061038"/>
            <a:ext cx="1155729" cy="711325"/>
          </a:xfrm>
          <a:prstGeom prst="rect">
            <a:avLst/>
          </a:prstGeom>
        </p:spPr>
      </p:pic>
      <p:pic>
        <p:nvPicPr>
          <p:cNvPr id="3078" name="Picture 6" descr="Image result for choice picture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979" y="4237496"/>
            <a:ext cx="1264254" cy="94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7"/>
          <a:stretch/>
        </p:blipFill>
        <p:spPr bwMode="auto">
          <a:xfrm>
            <a:off x="9414042" y="3261146"/>
            <a:ext cx="1388276" cy="6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5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5">
            <a:extLst>
              <a:ext uri="{FF2B5EF4-FFF2-40B4-BE49-F238E27FC236}">
                <a16:creationId xmlns:a16="http://schemas.microsoft.com/office/drawing/2014/main" id="{034E1A3C-8762-459A-B177-B3914E3DA88B}"/>
              </a:ext>
            </a:extLst>
          </p:cNvPr>
          <p:cNvSpPr/>
          <p:nvPr/>
        </p:nvSpPr>
        <p:spPr>
          <a:xfrm flipH="1">
            <a:off x="7481944" y="1446332"/>
            <a:ext cx="4710055" cy="782388"/>
          </a:xfrm>
          <a:prstGeom prst="homePlate">
            <a:avLst>
              <a:gd name="adj" fmla="val 30743"/>
            </a:avLst>
          </a:prstGeom>
          <a:solidFill>
            <a:srgbClr val="98B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2137A8-F769-440E-824F-3A9EF6F19A79}"/>
              </a:ext>
            </a:extLst>
          </p:cNvPr>
          <p:cNvSpPr/>
          <p:nvPr/>
        </p:nvSpPr>
        <p:spPr>
          <a:xfrm>
            <a:off x="7614150" y="1641705"/>
            <a:ext cx="4577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ЧТО АНАЛИЗИРУЕМ </a:t>
            </a:r>
          </a:p>
        </p:txBody>
      </p:sp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id="{2184C802-F219-4054-A678-1336E1C7AA44}"/>
              </a:ext>
            </a:extLst>
          </p:cNvPr>
          <p:cNvSpPr/>
          <p:nvPr/>
        </p:nvSpPr>
        <p:spPr>
          <a:xfrm>
            <a:off x="3093686" y="1446331"/>
            <a:ext cx="2694201" cy="2468902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D4BF2C2D-31AC-464B-BA33-6D8414365D55}"/>
              </a:ext>
            </a:extLst>
          </p:cNvPr>
          <p:cNvSpPr/>
          <p:nvPr/>
        </p:nvSpPr>
        <p:spPr>
          <a:xfrm>
            <a:off x="5338901" y="2921698"/>
            <a:ext cx="2433642" cy="201896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5ACF0577-44E1-4E02-9A75-6DE83C07164A}"/>
              </a:ext>
            </a:extLst>
          </p:cNvPr>
          <p:cNvSpPr/>
          <p:nvPr/>
        </p:nvSpPr>
        <p:spPr>
          <a:xfrm>
            <a:off x="3160319" y="4027611"/>
            <a:ext cx="2433642" cy="154988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34A00A0E-9376-4B06-BFC6-85BD3D995610}"/>
              </a:ext>
            </a:extLst>
          </p:cNvPr>
          <p:cNvSpPr/>
          <p:nvPr/>
        </p:nvSpPr>
        <p:spPr>
          <a:xfrm>
            <a:off x="7500805" y="4008096"/>
            <a:ext cx="2691852" cy="1569398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8A7A688E-8186-4638-AC34-27CA6A01C350}"/>
              </a:ext>
            </a:extLst>
          </p:cNvPr>
          <p:cNvSpPr/>
          <p:nvPr/>
        </p:nvSpPr>
        <p:spPr>
          <a:xfrm>
            <a:off x="5610908" y="1446331"/>
            <a:ext cx="1866164" cy="1366257"/>
          </a:xfrm>
          <a:prstGeom prst="hexagon">
            <a:avLst>
              <a:gd name="adj" fmla="val 26079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7843625" y="3113491"/>
            <a:ext cx="2035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Разработка индикаторов анализа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для конкретной рекламной кампании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7278DDB7-411D-441B-82F0-F477C48F871B}"/>
              </a:ext>
            </a:extLst>
          </p:cNvPr>
          <p:cNvSpPr/>
          <p:nvPr/>
        </p:nvSpPr>
        <p:spPr>
          <a:xfrm>
            <a:off x="7466850" y="2284865"/>
            <a:ext cx="2725807" cy="1630367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70E0937-A57F-4EC6-934B-434D179A277A}"/>
              </a:ext>
            </a:extLst>
          </p:cNvPr>
          <p:cNvSpPr/>
          <p:nvPr/>
        </p:nvSpPr>
        <p:spPr>
          <a:xfrm>
            <a:off x="447167" y="1904176"/>
            <a:ext cx="2259460" cy="2737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6" descr="https://www.bluefountainmedia.com/blog/wp-content/uploads/2016/03/Blog-Online-Media-Relations.jpg">
            <a:extLst>
              <a:ext uri="{FF2B5EF4-FFF2-40B4-BE49-F238E27FC236}">
                <a16:creationId xmlns:a16="http://schemas.microsoft.com/office/drawing/2014/main" id="{3A42D903-EE5B-42DB-88DF-D9D8FE598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0" r="7972"/>
          <a:stretch/>
        </p:blipFill>
        <p:spPr bwMode="auto">
          <a:xfrm>
            <a:off x="439986" y="1413265"/>
            <a:ext cx="2259460" cy="14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PR </a:t>
            </a: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кампания – общая информация</a:t>
            </a:r>
          </a:p>
        </p:txBody>
      </p:sp>
      <p:pic>
        <p:nvPicPr>
          <p:cNvPr id="16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67" y="6059857"/>
            <a:ext cx="953533" cy="79814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70E0937-A57F-4EC6-934B-434D179A277A}"/>
              </a:ext>
            </a:extLst>
          </p:cNvPr>
          <p:cNvSpPr/>
          <p:nvPr/>
        </p:nvSpPr>
        <p:spPr>
          <a:xfrm>
            <a:off x="439986" y="3445324"/>
            <a:ext cx="2259460" cy="2737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70E0937-A57F-4EC6-934B-434D179A277A}"/>
              </a:ext>
            </a:extLst>
          </p:cNvPr>
          <p:cNvSpPr/>
          <p:nvPr/>
        </p:nvSpPr>
        <p:spPr>
          <a:xfrm>
            <a:off x="439986" y="4061567"/>
            <a:ext cx="2259460" cy="628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70E0937-A57F-4EC6-934B-434D179A277A}"/>
              </a:ext>
            </a:extLst>
          </p:cNvPr>
          <p:cNvSpPr/>
          <p:nvPr/>
        </p:nvSpPr>
        <p:spPr>
          <a:xfrm>
            <a:off x="439986" y="4802547"/>
            <a:ext cx="2259460" cy="5039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1EA557-7492-4632-9EC4-55C512B431BE}"/>
              </a:ext>
            </a:extLst>
          </p:cNvPr>
          <p:cNvSpPr/>
          <p:nvPr/>
        </p:nvSpPr>
        <p:spPr>
          <a:xfrm>
            <a:off x="482334" y="2900374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РЕШЕНИЕ: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PR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кампания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416537C-0BB2-4541-81AE-669D08957713}"/>
              </a:ext>
            </a:extLst>
          </p:cNvPr>
          <p:cNvSpPr/>
          <p:nvPr/>
        </p:nvSpPr>
        <p:spPr>
          <a:xfrm>
            <a:off x="447167" y="4181882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СРОКИ: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40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-60 рабочих дней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528F435-1F9A-485A-83B5-42B2B060A569}"/>
              </a:ext>
            </a:extLst>
          </p:cNvPr>
          <p:cNvSpPr/>
          <p:nvPr/>
        </p:nvSpPr>
        <p:spPr>
          <a:xfrm>
            <a:off x="439986" y="4802547"/>
            <a:ext cx="2589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СТОИМОСТЬ: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 200 000 рублей без НДС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8C222B2-30D6-4583-A923-57ACC02A817B}"/>
              </a:ext>
            </a:extLst>
          </p:cNvPr>
          <p:cNvSpPr/>
          <p:nvPr/>
        </p:nvSpPr>
        <p:spPr>
          <a:xfrm>
            <a:off x="455898" y="5400535"/>
            <a:ext cx="225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ОТЧЕТНОСТЬ: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Единоразовый отчет в формате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PPT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ACB5AA0-AC6F-4210-BE09-512B550CC5D9}"/>
              </a:ext>
            </a:extLst>
          </p:cNvPr>
          <p:cNvSpPr/>
          <p:nvPr/>
        </p:nvSpPr>
        <p:spPr>
          <a:xfrm>
            <a:off x="461235" y="3412720"/>
            <a:ext cx="2051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ЗАДАЧИ: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Эффективность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рекламной кампании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5513578" y="4102404"/>
            <a:ext cx="2035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Какие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элементы, характеристики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рекламы наиболее обсуждаемы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3495975" y="3102177"/>
            <a:ext cx="1845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На каких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платформах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происходит обсуждение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7962184" y="4904032"/>
            <a:ext cx="1874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Какие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категории людей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 пишут про эту рекламу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5581876" y="2319028"/>
            <a:ext cx="1884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Отношение к рекламе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3324336" y="5279686"/>
            <a:ext cx="2035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Облако слов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0093" y="1480041"/>
            <a:ext cx="1159698" cy="8482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3565" y="2284865"/>
            <a:ext cx="875967" cy="89460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0992" y="2668449"/>
            <a:ext cx="478709" cy="40164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1749" y="1674901"/>
            <a:ext cx="705850" cy="57140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0276" y="1742732"/>
            <a:ext cx="578549" cy="47239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2361" y="2422302"/>
            <a:ext cx="682059" cy="6539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4266" y="2054569"/>
            <a:ext cx="1409555" cy="88842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>
            <a:clrChange>
              <a:clrFrom>
                <a:srgbClr val="F1F4E4"/>
              </a:clrFrom>
              <a:clrTo>
                <a:srgbClr val="F1F4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6316" y="3364127"/>
            <a:ext cx="761567" cy="74041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4602" y="3039954"/>
            <a:ext cx="623360" cy="46906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6529" y="3653202"/>
            <a:ext cx="550321" cy="46565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948" y="3013200"/>
            <a:ext cx="626726" cy="47936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0723" y="3629506"/>
            <a:ext cx="606555" cy="465638"/>
          </a:xfrm>
          <a:prstGeom prst="rect">
            <a:avLst/>
          </a:prstGeom>
        </p:spPr>
      </p:pic>
      <p:pic>
        <p:nvPicPr>
          <p:cNvPr id="2050" name="Picture 2" descr="Image result for word cloud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39" y="4038831"/>
            <a:ext cx="1517168" cy="11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44683" y="4028308"/>
            <a:ext cx="1074158" cy="10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0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5">
            <a:extLst>
              <a:ext uri="{FF2B5EF4-FFF2-40B4-BE49-F238E27FC236}">
                <a16:creationId xmlns:a16="http://schemas.microsoft.com/office/drawing/2014/main" id="{034E1A3C-8762-459A-B177-B3914E3DA88B}"/>
              </a:ext>
            </a:extLst>
          </p:cNvPr>
          <p:cNvSpPr/>
          <p:nvPr/>
        </p:nvSpPr>
        <p:spPr>
          <a:xfrm flipH="1">
            <a:off x="7481944" y="1446332"/>
            <a:ext cx="4710055" cy="782388"/>
          </a:xfrm>
          <a:prstGeom prst="homePlate">
            <a:avLst>
              <a:gd name="adj" fmla="val 30743"/>
            </a:avLst>
          </a:prstGeom>
          <a:solidFill>
            <a:srgbClr val="98B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2137A8-F769-440E-824F-3A9EF6F19A79}"/>
              </a:ext>
            </a:extLst>
          </p:cNvPr>
          <p:cNvSpPr/>
          <p:nvPr/>
        </p:nvSpPr>
        <p:spPr>
          <a:xfrm>
            <a:off x="7614150" y="1641499"/>
            <a:ext cx="4577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ЧТО АНАЛИЗИРУЕМ </a:t>
            </a:r>
          </a:p>
        </p:txBody>
      </p:sp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id="{2184C802-F219-4054-A678-1336E1C7AA44}"/>
              </a:ext>
            </a:extLst>
          </p:cNvPr>
          <p:cNvSpPr/>
          <p:nvPr/>
        </p:nvSpPr>
        <p:spPr>
          <a:xfrm>
            <a:off x="3111278" y="1446331"/>
            <a:ext cx="2676609" cy="2468902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D4BF2C2D-31AC-464B-BA33-6D8414365D55}"/>
              </a:ext>
            </a:extLst>
          </p:cNvPr>
          <p:cNvSpPr/>
          <p:nvPr/>
        </p:nvSpPr>
        <p:spPr>
          <a:xfrm>
            <a:off x="5300548" y="2908645"/>
            <a:ext cx="2433642" cy="201896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5ACF0577-44E1-4E02-9A75-6DE83C07164A}"/>
              </a:ext>
            </a:extLst>
          </p:cNvPr>
          <p:cNvSpPr/>
          <p:nvPr/>
        </p:nvSpPr>
        <p:spPr>
          <a:xfrm>
            <a:off x="3281400" y="3990032"/>
            <a:ext cx="2433642" cy="1997998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34A00A0E-9376-4B06-BFC6-85BD3D995610}"/>
              </a:ext>
            </a:extLst>
          </p:cNvPr>
          <p:cNvSpPr/>
          <p:nvPr/>
        </p:nvSpPr>
        <p:spPr>
          <a:xfrm>
            <a:off x="5475225" y="5011064"/>
            <a:ext cx="2106100" cy="1366257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8A7A688E-8186-4638-AC34-27CA6A01C350}"/>
              </a:ext>
            </a:extLst>
          </p:cNvPr>
          <p:cNvSpPr/>
          <p:nvPr/>
        </p:nvSpPr>
        <p:spPr>
          <a:xfrm>
            <a:off x="5610908" y="1446331"/>
            <a:ext cx="1866164" cy="1366257"/>
          </a:xfrm>
          <a:prstGeom prst="hexagon">
            <a:avLst>
              <a:gd name="adj" fmla="val 26079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5772325" y="6035870"/>
            <a:ext cx="15257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Интересы, хобби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7278DDB7-411D-441B-82F0-F477C48F871B}"/>
              </a:ext>
            </a:extLst>
          </p:cNvPr>
          <p:cNvSpPr/>
          <p:nvPr/>
        </p:nvSpPr>
        <p:spPr>
          <a:xfrm>
            <a:off x="7332593" y="3942525"/>
            <a:ext cx="2106100" cy="1952757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235765B6-86FA-416D-A52B-897B5465251E}"/>
              </a:ext>
            </a:extLst>
          </p:cNvPr>
          <p:cNvSpPr/>
          <p:nvPr/>
        </p:nvSpPr>
        <p:spPr>
          <a:xfrm>
            <a:off x="7481945" y="2319028"/>
            <a:ext cx="1836323" cy="1527440"/>
          </a:xfrm>
          <a:prstGeom prst="hexagon">
            <a:avLst>
              <a:gd name="adj" fmla="val 2317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id="{2FD32A72-412B-41BC-BBBD-CF2BD9A040C8}"/>
              </a:ext>
            </a:extLst>
          </p:cNvPr>
          <p:cNvSpPr/>
          <p:nvPr/>
        </p:nvSpPr>
        <p:spPr>
          <a:xfrm>
            <a:off x="9051056" y="3046431"/>
            <a:ext cx="2037452" cy="1783455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70E0937-A57F-4EC6-934B-434D179A277A}"/>
              </a:ext>
            </a:extLst>
          </p:cNvPr>
          <p:cNvSpPr/>
          <p:nvPr/>
        </p:nvSpPr>
        <p:spPr>
          <a:xfrm>
            <a:off x="447167" y="1904176"/>
            <a:ext cx="2259460" cy="2737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6" descr="https://www.bluefountainmedia.com/blog/wp-content/uploads/2016/03/Blog-Online-Media-Relations.jpg">
            <a:extLst>
              <a:ext uri="{FF2B5EF4-FFF2-40B4-BE49-F238E27FC236}">
                <a16:creationId xmlns:a16="http://schemas.microsoft.com/office/drawing/2014/main" id="{3A42D903-EE5B-42DB-88DF-D9D8FE598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0" r="7972"/>
          <a:stretch/>
        </p:blipFill>
        <p:spPr bwMode="auto">
          <a:xfrm>
            <a:off x="447167" y="1446331"/>
            <a:ext cx="2259460" cy="14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Crowdsourcing </a:t>
            </a: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– общая информация</a:t>
            </a:r>
          </a:p>
        </p:txBody>
      </p:sp>
      <p:pic>
        <p:nvPicPr>
          <p:cNvPr id="16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67" y="6059857"/>
            <a:ext cx="953533" cy="79814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70E0937-A57F-4EC6-934B-434D179A277A}"/>
              </a:ext>
            </a:extLst>
          </p:cNvPr>
          <p:cNvSpPr/>
          <p:nvPr/>
        </p:nvSpPr>
        <p:spPr>
          <a:xfrm>
            <a:off x="447167" y="3575004"/>
            <a:ext cx="2259460" cy="2737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70E0937-A57F-4EC6-934B-434D179A277A}"/>
              </a:ext>
            </a:extLst>
          </p:cNvPr>
          <p:cNvSpPr/>
          <p:nvPr/>
        </p:nvSpPr>
        <p:spPr>
          <a:xfrm>
            <a:off x="447167" y="4440137"/>
            <a:ext cx="2259460" cy="570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70E0937-A57F-4EC6-934B-434D179A277A}"/>
              </a:ext>
            </a:extLst>
          </p:cNvPr>
          <p:cNvSpPr/>
          <p:nvPr/>
        </p:nvSpPr>
        <p:spPr>
          <a:xfrm>
            <a:off x="447167" y="5011064"/>
            <a:ext cx="2259460" cy="550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71EA557-7492-4632-9EC4-55C512B431BE}"/>
              </a:ext>
            </a:extLst>
          </p:cNvPr>
          <p:cNvSpPr/>
          <p:nvPr/>
        </p:nvSpPr>
        <p:spPr>
          <a:xfrm>
            <a:off x="447167" y="3027302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РЕШЕНИЕ: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Crowdsourcing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416537C-0BB2-4541-81AE-669D08957713}"/>
              </a:ext>
            </a:extLst>
          </p:cNvPr>
          <p:cNvSpPr/>
          <p:nvPr/>
        </p:nvSpPr>
        <p:spPr>
          <a:xfrm>
            <a:off x="421595" y="4465943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СРОКИ: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40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-60 рабочих дней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528F435-1F9A-485A-83B5-42B2B060A569}"/>
              </a:ext>
            </a:extLst>
          </p:cNvPr>
          <p:cNvSpPr/>
          <p:nvPr/>
        </p:nvSpPr>
        <p:spPr>
          <a:xfrm>
            <a:off x="435127" y="5082107"/>
            <a:ext cx="2589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СТОИМОСТЬ: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 200 000 рублей без НДС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8C222B2-30D6-4583-A923-57ACC02A817B}"/>
              </a:ext>
            </a:extLst>
          </p:cNvPr>
          <p:cNvSpPr/>
          <p:nvPr/>
        </p:nvSpPr>
        <p:spPr>
          <a:xfrm>
            <a:off x="447167" y="5621381"/>
            <a:ext cx="225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ОТЧЕТНОСТЬ: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Единоразовый отчет в формате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PPT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ACB5AA0-AC6F-4210-BE09-512B550CC5D9}"/>
              </a:ext>
            </a:extLst>
          </p:cNvPr>
          <p:cNvSpPr/>
          <p:nvPr/>
        </p:nvSpPr>
        <p:spPr>
          <a:xfrm>
            <a:off x="435127" y="3583236"/>
            <a:ext cx="2262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ЗАДАЧИ: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C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бор и обработка обратной связи, поиск новых решений/мнений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3111278" y="2319028"/>
            <a:ext cx="4365794" cy="2608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 делать</a:t>
            </a:r>
          </a:p>
        </p:txBody>
      </p:sp>
    </p:spTree>
    <p:extLst>
      <p:ext uri="{BB962C8B-B14F-4D97-AF65-F5344CB8AC3E}">
        <p14:creationId xmlns:p14="http://schemas.microsoft.com/office/powerpoint/2010/main" val="96628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5">
            <a:extLst>
              <a:ext uri="{FF2B5EF4-FFF2-40B4-BE49-F238E27FC236}">
                <a16:creationId xmlns:a16="http://schemas.microsoft.com/office/drawing/2014/main" id="{034E1A3C-8762-459A-B177-B3914E3DA88B}"/>
              </a:ext>
            </a:extLst>
          </p:cNvPr>
          <p:cNvSpPr/>
          <p:nvPr/>
        </p:nvSpPr>
        <p:spPr>
          <a:xfrm flipH="1">
            <a:off x="7481944" y="1446332"/>
            <a:ext cx="4710055" cy="782388"/>
          </a:xfrm>
          <a:prstGeom prst="homePlate">
            <a:avLst>
              <a:gd name="adj" fmla="val 30743"/>
            </a:avLst>
          </a:prstGeom>
          <a:solidFill>
            <a:srgbClr val="FFF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2137A8-F769-440E-824F-3A9EF6F19A79}"/>
              </a:ext>
            </a:extLst>
          </p:cNvPr>
          <p:cNvSpPr/>
          <p:nvPr/>
        </p:nvSpPr>
        <p:spPr>
          <a:xfrm>
            <a:off x="7614150" y="1641499"/>
            <a:ext cx="4577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ЧТО АНАЛИЗИРУЕМ </a:t>
            </a:r>
          </a:p>
        </p:txBody>
      </p:sp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id="{2184C802-F219-4054-A678-1336E1C7AA44}"/>
              </a:ext>
            </a:extLst>
          </p:cNvPr>
          <p:cNvSpPr/>
          <p:nvPr/>
        </p:nvSpPr>
        <p:spPr>
          <a:xfrm>
            <a:off x="3111278" y="1446331"/>
            <a:ext cx="2676609" cy="2468902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D4BF2C2D-31AC-464B-BA33-6D8414365D55}"/>
              </a:ext>
            </a:extLst>
          </p:cNvPr>
          <p:cNvSpPr/>
          <p:nvPr/>
        </p:nvSpPr>
        <p:spPr>
          <a:xfrm>
            <a:off x="5300548" y="2908645"/>
            <a:ext cx="2433642" cy="201896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5ACF0577-44E1-4E02-9A75-6DE83C07164A}"/>
              </a:ext>
            </a:extLst>
          </p:cNvPr>
          <p:cNvSpPr/>
          <p:nvPr/>
        </p:nvSpPr>
        <p:spPr>
          <a:xfrm>
            <a:off x="3181186" y="4040652"/>
            <a:ext cx="2433642" cy="152719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8A7A688E-8186-4638-AC34-27CA6A01C350}"/>
              </a:ext>
            </a:extLst>
          </p:cNvPr>
          <p:cNvSpPr/>
          <p:nvPr/>
        </p:nvSpPr>
        <p:spPr>
          <a:xfrm>
            <a:off x="5610908" y="1446331"/>
            <a:ext cx="1866164" cy="1366257"/>
          </a:xfrm>
          <a:prstGeom prst="hexagon">
            <a:avLst>
              <a:gd name="adj" fmla="val 26079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3671151" y="4921514"/>
            <a:ext cx="1525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Анализ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дискуссий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 о покупках онлайн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7278DDB7-411D-441B-82F0-F477C48F871B}"/>
              </a:ext>
            </a:extLst>
          </p:cNvPr>
          <p:cNvSpPr/>
          <p:nvPr/>
        </p:nvSpPr>
        <p:spPr>
          <a:xfrm>
            <a:off x="7439188" y="3993145"/>
            <a:ext cx="2106100" cy="1574700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235765B6-86FA-416D-A52B-897B5465251E}"/>
              </a:ext>
            </a:extLst>
          </p:cNvPr>
          <p:cNvSpPr/>
          <p:nvPr/>
        </p:nvSpPr>
        <p:spPr>
          <a:xfrm>
            <a:off x="7481945" y="2319028"/>
            <a:ext cx="2063343" cy="1527440"/>
          </a:xfrm>
          <a:prstGeom prst="hexagon">
            <a:avLst>
              <a:gd name="adj" fmla="val 2317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138F515-7CBC-4AD8-AADE-5AD8D8B7FC84}"/>
              </a:ext>
            </a:extLst>
          </p:cNvPr>
          <p:cNvSpPr/>
          <p:nvPr/>
        </p:nvSpPr>
        <p:spPr>
          <a:xfrm>
            <a:off x="399606" y="2872006"/>
            <a:ext cx="2259460" cy="27378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AEA1121-5C33-4BD7-A356-1EF264BF4C83}"/>
              </a:ext>
            </a:extLst>
          </p:cNvPr>
          <p:cNvSpPr/>
          <p:nvPr/>
        </p:nvSpPr>
        <p:spPr>
          <a:xfrm>
            <a:off x="392767" y="1443656"/>
            <a:ext cx="2259460" cy="2025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FFAB557-18D6-452E-B1AD-778921A8F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r="12501"/>
          <a:stretch/>
        </p:blipFill>
        <p:spPr>
          <a:xfrm>
            <a:off x="330907" y="1443655"/>
            <a:ext cx="2333352" cy="148243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Анализ рынка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e-commerce </a:t>
            </a: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– общая информация</a:t>
            </a:r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67" y="6059857"/>
            <a:ext cx="953533" cy="798143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AEA1121-5C33-4BD7-A356-1EF264BF4C83}"/>
              </a:ext>
            </a:extLst>
          </p:cNvPr>
          <p:cNvSpPr/>
          <p:nvPr/>
        </p:nvSpPr>
        <p:spPr>
          <a:xfrm>
            <a:off x="399606" y="5609871"/>
            <a:ext cx="2259460" cy="767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AEA1121-5C33-4BD7-A356-1EF264BF4C83}"/>
              </a:ext>
            </a:extLst>
          </p:cNvPr>
          <p:cNvSpPr/>
          <p:nvPr/>
        </p:nvSpPr>
        <p:spPr>
          <a:xfrm flipV="1">
            <a:off x="392767" y="4612118"/>
            <a:ext cx="2259460" cy="5064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71EA557-7492-4632-9EC4-55C512B431BE}"/>
              </a:ext>
            </a:extLst>
          </p:cNvPr>
          <p:cNvSpPr/>
          <p:nvPr/>
        </p:nvSpPr>
        <p:spPr>
          <a:xfrm>
            <a:off x="381259" y="3007929"/>
            <a:ext cx="2325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РЕШЕНИЕ: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Анализ рынка </a:t>
            </a:r>
            <a:r>
              <a:rPr lang="en-US" sz="12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e-commerce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416537C-0BB2-4541-81AE-669D08957713}"/>
              </a:ext>
            </a:extLst>
          </p:cNvPr>
          <p:cNvSpPr/>
          <p:nvPr/>
        </p:nvSpPr>
        <p:spPr>
          <a:xfrm>
            <a:off x="398743" y="4644515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СРОКИ: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40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-60 рабочих дней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528F435-1F9A-485A-83B5-42B2B060A569}"/>
              </a:ext>
            </a:extLst>
          </p:cNvPr>
          <p:cNvSpPr/>
          <p:nvPr/>
        </p:nvSpPr>
        <p:spPr>
          <a:xfrm>
            <a:off x="404678" y="5147441"/>
            <a:ext cx="2589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СТОИМОСТЬ: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 200 000 рублей без НДС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8C222B2-30D6-4583-A923-57ACC02A817B}"/>
              </a:ext>
            </a:extLst>
          </p:cNvPr>
          <p:cNvSpPr/>
          <p:nvPr/>
        </p:nvSpPr>
        <p:spPr>
          <a:xfrm>
            <a:off x="392767" y="5691709"/>
            <a:ext cx="225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ОТЧЕТНОСТЬ: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Единоразовый отчет в формате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PPT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ACB5AA0-AC6F-4210-BE09-512B550CC5D9}"/>
              </a:ext>
            </a:extLst>
          </p:cNvPr>
          <p:cNvSpPr/>
          <p:nvPr/>
        </p:nvSpPr>
        <p:spPr>
          <a:xfrm>
            <a:off x="378376" y="3577542"/>
            <a:ext cx="2262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ЗАДАЧИ: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E-commerce landscape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возможен комплексный анализ с использованием 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user-centric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панели)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27483" y="1460657"/>
            <a:ext cx="1433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  <a:ea typeface="Arial" panose="020B0604020202020204" pitchFamily="34" charset="0"/>
              </a:rPr>
              <a:t>Барьеры онлайн покупок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41640" y="4457238"/>
            <a:ext cx="1404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  <a:ea typeface="Arial" panose="020B0604020202020204" pitchFamily="34" charset="0"/>
              </a:rPr>
              <a:t>Преимущества онлайн покупок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3590895" y="3078423"/>
            <a:ext cx="1717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Выявление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отношения к платформам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по продажам онлайн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47828" y="5106180"/>
            <a:ext cx="1288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  <a:ea typeface="Arial" panose="020B0604020202020204" pitchFamily="34" charset="0"/>
              </a:rPr>
              <a:t>Обсуждение контрафакта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837833" y="3263089"/>
            <a:ext cx="1359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  <a:ea typeface="Arial" panose="020B0604020202020204" pitchFamily="34" charset="0"/>
              </a:rPr>
              <a:t>Мнение пользователей из панели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" t="2407"/>
          <a:stretch/>
        </p:blipFill>
        <p:spPr>
          <a:xfrm>
            <a:off x="8082476" y="2399168"/>
            <a:ext cx="862279" cy="847748"/>
          </a:xfrm>
          <a:prstGeom prst="rect">
            <a:avLst/>
          </a:prstGeom>
        </p:spPr>
      </p:pic>
      <p:pic>
        <p:nvPicPr>
          <p:cNvPr id="1028" name="Picture 4" descr="Image result for counterfeit 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015" y="4113736"/>
            <a:ext cx="1171200" cy="101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nline shops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36" y="3080133"/>
            <a:ext cx="1479393" cy="147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Рисунок 10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2805" y="2024562"/>
            <a:ext cx="890812" cy="78802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4923" y="1460657"/>
            <a:ext cx="1855625" cy="1572058"/>
          </a:xfrm>
          <a:prstGeom prst="rect">
            <a:avLst/>
          </a:prstGeom>
        </p:spPr>
      </p:pic>
      <p:pic>
        <p:nvPicPr>
          <p:cNvPr id="1026" name="Рисунок 10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4933" y="4107197"/>
            <a:ext cx="1041960" cy="873408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6587" y="4143286"/>
            <a:ext cx="831289" cy="5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3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ÑÐµÑÐ½Ð¾Ð»Ð¾Ð³Ð¸Ð¸ Ð±ÑÐ´ÑÑÐµÐ³Ð¾ ÑÐ¾ÑÐ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7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49273" y="858612"/>
            <a:ext cx="4762500" cy="4638675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6818" y="906380"/>
            <a:ext cx="219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Contacts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667997" y="1552711"/>
            <a:ext cx="37940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24633" y="4365378"/>
            <a:ext cx="4187140" cy="78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9" tIns="22859" rIns="45719" bIns="22859">
            <a:spAutoFit/>
          </a:bodyPr>
          <a:lstStyle/>
          <a:p>
            <a:pPr algn="ctr"/>
            <a:r>
              <a:rPr lang="en-US" altLang="ru-RU" sz="2400" dirty="0">
                <a:latin typeface="Century Gothic" panose="020B0502020202020204" pitchFamily="34" charset="0"/>
              </a:rPr>
              <a:t>Moscow, Bolshoi Karetniy Pereulok, 20-3</a:t>
            </a:r>
            <a:endParaRPr lang="ru-RU" altLang="ru-RU" sz="2400" dirty="0">
              <a:latin typeface="Century Gothic" panose="020B0502020202020204" pitchFamily="34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6844436" y="1715454"/>
            <a:ext cx="3679032" cy="41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9" tIns="22859" rIns="45719" bIns="22859">
            <a:spAutoFit/>
          </a:bodyPr>
          <a:lstStyle/>
          <a:p>
            <a:pPr algn="ctr"/>
            <a:r>
              <a:rPr lang="ru-RU" altLang="ru-RU" sz="2400" dirty="0">
                <a:latin typeface="Century Gothic" panose="020B0502020202020204" pitchFamily="34" charset="0"/>
              </a:rPr>
              <a:t>+7 (495) 660 94 15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577460" y="2644412"/>
            <a:ext cx="4536281" cy="41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9" tIns="22859" rIns="45719" bIns="22859">
            <a:spAutoFit/>
          </a:bodyPr>
          <a:lstStyle/>
          <a:p>
            <a:pPr algn="ctr"/>
            <a:r>
              <a:rPr lang="en-US" altLang="ru-RU" sz="2400" dirty="0">
                <a:latin typeface="Century Gothic" panose="020B0502020202020204" pitchFamily="34" charset="0"/>
              </a:rPr>
              <a:t>qualteam@omirussia.ru</a:t>
            </a:r>
            <a:endParaRPr lang="ru-RU" alt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9" name="Picture 14" descr="C:\Users\OMI_F01\Downloads\noun_105175_cc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3965" y="1707032"/>
            <a:ext cx="515508" cy="5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OMI_F01\Downloads\noun_123389_c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86532" y="4521114"/>
            <a:ext cx="357904" cy="43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783043" y="3582763"/>
            <a:ext cx="3679032" cy="41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9" tIns="22859" rIns="45719" bIns="22859">
            <a:spAutoFit/>
          </a:bodyPr>
          <a:lstStyle/>
          <a:p>
            <a:pPr algn="ctr"/>
            <a:r>
              <a:rPr lang="ru-RU" altLang="ru-RU" sz="2400" dirty="0">
                <a:latin typeface="Century Gothic" panose="020B0502020202020204" pitchFamily="34" charset="0"/>
              </a:rPr>
              <a:t> </a:t>
            </a:r>
            <a:r>
              <a:rPr lang="en-US" altLang="ru-RU" sz="2400" dirty="0">
                <a:latin typeface="Century Gothic" panose="020B0502020202020204" pitchFamily="34" charset="0"/>
              </a:rPr>
              <a:t>www.omirussia.ru</a:t>
            </a:r>
            <a:endParaRPr lang="ru-RU" alt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3144" y="2573090"/>
            <a:ext cx="578574" cy="55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8451" y="3541130"/>
            <a:ext cx="570527" cy="4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8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Основные шаги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67" y="6059857"/>
            <a:ext cx="953533" cy="7981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6810" y="1710970"/>
            <a:ext cx="2387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</a:rPr>
              <a:t>Техническое задание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32841" y="1736634"/>
            <a:ext cx="14141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</a:rPr>
              <a:t>Сбор данных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29975" y="1710969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</a:rPr>
              <a:t>Кодировка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14547" y="1736634"/>
            <a:ext cx="26052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Аналитика и визуализация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2572" y="4177892"/>
            <a:ext cx="183928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Согласование цели и задач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Выбор типа исследование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3240" y="4201987"/>
            <a:ext cx="28279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Сбор релевантных сообщений в социальных сетях 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Блоги, форумы, отзовики и другие интернет ресурсы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4201987"/>
            <a:ext cx="2644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Оценка качественных параметров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Присваивание смысловых тегов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14547" y="4177892"/>
            <a:ext cx="31778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Количественный и качественный  анализ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Визуализация данных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572" y="2060798"/>
            <a:ext cx="1961170" cy="14474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1213" y="2282270"/>
            <a:ext cx="1497426" cy="11763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3724" y="2282270"/>
            <a:ext cx="1412634" cy="12351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6993" y="2176133"/>
            <a:ext cx="1874246" cy="134130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6128" y="2424424"/>
            <a:ext cx="1416065" cy="73858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7278" y="2424423"/>
            <a:ext cx="1416065" cy="73858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6739" y="2424422"/>
            <a:ext cx="1416065" cy="7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2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Преимущества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SMI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67" y="6059857"/>
            <a:ext cx="953533" cy="798143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939244" y="3090169"/>
            <a:ext cx="1456907" cy="133321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Овал 10"/>
          <p:cNvSpPr/>
          <p:nvPr/>
        </p:nvSpPr>
        <p:spPr>
          <a:xfrm>
            <a:off x="6037394" y="1200469"/>
            <a:ext cx="1359287" cy="124983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8076070" y="2999182"/>
            <a:ext cx="1449201" cy="1387093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1206165" y="5190418"/>
            <a:ext cx="1489349" cy="138713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/>
          <p:cNvSpPr/>
          <p:nvPr/>
        </p:nvSpPr>
        <p:spPr>
          <a:xfrm>
            <a:off x="8878363" y="5209599"/>
            <a:ext cx="1441508" cy="1373074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рямоугольник 3"/>
          <p:cNvSpPr/>
          <p:nvPr/>
        </p:nvSpPr>
        <p:spPr>
          <a:xfrm>
            <a:off x="92986" y="2955640"/>
            <a:ext cx="1780191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</a:rPr>
              <a:t>Реальное мнение пользователей</a:t>
            </a:r>
          </a:p>
          <a:p>
            <a:pPr lvl="0" algn="ctr"/>
            <a:endParaRPr lang="ru-RU" sz="1100" b="1" dirty="0">
              <a:latin typeface="Century Gothic" panose="020B0502020202020204" pitchFamily="34" charset="0"/>
            </a:endParaRPr>
          </a:p>
          <a:p>
            <a:pPr lvl="0"/>
            <a:r>
              <a:rPr lang="ru-RU" sz="1100" dirty="0" err="1">
                <a:latin typeface="Century Gothic" panose="020B0502020202020204" pitchFamily="34" charset="0"/>
              </a:rPr>
              <a:t>Безопросный</a:t>
            </a:r>
            <a:r>
              <a:rPr lang="ru-RU" sz="1100" dirty="0">
                <a:latin typeface="Century Gothic" panose="020B0502020202020204" pitchFamily="34" charset="0"/>
              </a:rPr>
              <a:t> метод исследования мнений пользователей, которые они сами выражают. Возможность увидеть реальную лексику потребителей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3219" y="1296142"/>
            <a:ext cx="28504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</a:rPr>
              <a:t>Редкая аудитория</a:t>
            </a:r>
          </a:p>
          <a:p>
            <a:pPr lvl="0" algn="ctr"/>
            <a:endParaRPr lang="ru-RU" sz="1100" b="1" dirty="0">
              <a:latin typeface="Century Gothic" panose="020B0502020202020204" pitchFamily="34" charset="0"/>
            </a:endParaRPr>
          </a:p>
          <a:p>
            <a:pPr lvl="0"/>
            <a:r>
              <a:rPr lang="ru-RU" sz="1100" dirty="0">
                <a:latin typeface="Century Gothic" panose="020B0502020202020204" pitchFamily="34" charset="0"/>
              </a:rPr>
              <a:t>Возможность узнать мнение потребителей редкой категории или продукта, которых сложно набрать на количественный опрос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705160" y="2999182"/>
            <a:ext cx="201007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</a:rPr>
              <a:t>Комплексный подход</a:t>
            </a:r>
          </a:p>
          <a:p>
            <a:pPr lvl="0" algn="ctr"/>
            <a:endParaRPr lang="ru-RU" sz="1100" b="1" dirty="0">
              <a:latin typeface="Century Gothic" panose="020B0502020202020204" pitchFamily="34" charset="0"/>
            </a:endParaRPr>
          </a:p>
          <a:p>
            <a:pPr lvl="0"/>
            <a:r>
              <a:rPr lang="ru-RU" sz="1100" dirty="0">
                <a:latin typeface="Century Gothic" panose="020B0502020202020204" pitchFamily="34" charset="0"/>
              </a:rPr>
              <a:t>Данные социальных сетей позволяют проводить как количественный, так и качественный анализ мнений потребителей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40005" y="5382954"/>
            <a:ext cx="2760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</a:rPr>
              <a:t>Качественный анализ</a:t>
            </a:r>
          </a:p>
          <a:p>
            <a:pPr lvl="0" algn="ctr"/>
            <a:endParaRPr lang="ru-RU" sz="1100" b="1" dirty="0">
              <a:latin typeface="Century Gothic" panose="020B0502020202020204" pitchFamily="34" charset="0"/>
            </a:endParaRPr>
          </a:p>
          <a:p>
            <a:pPr lvl="0"/>
            <a:r>
              <a:rPr lang="ru-RU" sz="1100" dirty="0">
                <a:latin typeface="Century Gothic" panose="020B0502020202020204" pitchFamily="34" charset="0"/>
              </a:rPr>
              <a:t>Возможность не только увидеть количество негатива/позитива по отношению к бренду, но и понять причины такого мнения, найти </a:t>
            </a:r>
            <a:r>
              <a:rPr lang="ru-RU" sz="1100" dirty="0" err="1">
                <a:latin typeface="Century Gothic" panose="020B0502020202020204" pitchFamily="34" charset="0"/>
              </a:rPr>
              <a:t>инсайты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57220" y="5382954"/>
            <a:ext cx="2153541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</a:rPr>
              <a:t>Анализ визуальных материалов</a:t>
            </a:r>
          </a:p>
          <a:p>
            <a:pPr lvl="0" algn="ctr"/>
            <a:endParaRPr lang="ru-RU" sz="1100" b="1" dirty="0">
              <a:latin typeface="Century Gothic" panose="020B0502020202020204" pitchFamily="34" charset="0"/>
            </a:endParaRPr>
          </a:p>
          <a:p>
            <a:pPr lvl="0"/>
            <a:r>
              <a:rPr lang="ru-RU" sz="1100" dirty="0">
                <a:latin typeface="Century Gothic" panose="020B0502020202020204" pitchFamily="34" charset="0"/>
              </a:rPr>
              <a:t>Углубленный анализ не только текстов, но и фото/видео материалов пользователей 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pic>
        <p:nvPicPr>
          <p:cNvPr id="3076" name="Picture 4" descr="Image result for ÑÐ¾Ñ ÑÐµÑÐ¸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FAF9"/>
              </a:clrFrom>
              <a:clrTo>
                <a:srgbClr val="F9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70" y="3267325"/>
            <a:ext cx="1932265" cy="193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968716" y="2508503"/>
            <a:ext cx="1416065" cy="7385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H="1">
            <a:off x="6590971" y="3596021"/>
            <a:ext cx="1416065" cy="73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3433955" y="3594273"/>
            <a:ext cx="1416065" cy="7385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116894">
            <a:off x="3472376" y="4575302"/>
            <a:ext cx="1416065" cy="7385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483106" flipH="1">
            <a:off x="6442164" y="4500119"/>
            <a:ext cx="1416065" cy="7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9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138F515-7CBC-4AD8-AADE-5AD8D8B7FC84}"/>
              </a:ext>
            </a:extLst>
          </p:cNvPr>
          <p:cNvSpPr/>
          <p:nvPr/>
        </p:nvSpPr>
        <p:spPr>
          <a:xfrm>
            <a:off x="9704409" y="3161611"/>
            <a:ext cx="2259460" cy="27378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C3D8BB7-3637-4324-B19F-F5BDD5CA1712}"/>
              </a:ext>
            </a:extLst>
          </p:cNvPr>
          <p:cNvSpPr/>
          <p:nvPr/>
        </p:nvSpPr>
        <p:spPr>
          <a:xfrm>
            <a:off x="4929519" y="3161611"/>
            <a:ext cx="2259460" cy="2737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70E0937-A57F-4EC6-934B-434D179A277A}"/>
              </a:ext>
            </a:extLst>
          </p:cNvPr>
          <p:cNvSpPr/>
          <p:nvPr/>
        </p:nvSpPr>
        <p:spPr>
          <a:xfrm>
            <a:off x="7294394" y="1733260"/>
            <a:ext cx="2259460" cy="2737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F388D3D-96D6-4376-9998-48AB2A1D8A95}"/>
              </a:ext>
            </a:extLst>
          </p:cNvPr>
          <p:cNvSpPr/>
          <p:nvPr/>
        </p:nvSpPr>
        <p:spPr>
          <a:xfrm>
            <a:off x="2572633" y="1733260"/>
            <a:ext cx="2259460" cy="27378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A1C66F4-6662-44D3-BCB7-7C0049305AF2}"/>
              </a:ext>
            </a:extLst>
          </p:cNvPr>
          <p:cNvSpPr/>
          <p:nvPr/>
        </p:nvSpPr>
        <p:spPr>
          <a:xfrm>
            <a:off x="216772" y="3161611"/>
            <a:ext cx="2259460" cy="27378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AEA1121-5C33-4BD7-A356-1EF264BF4C83}"/>
              </a:ext>
            </a:extLst>
          </p:cNvPr>
          <p:cNvSpPr/>
          <p:nvPr/>
        </p:nvSpPr>
        <p:spPr>
          <a:xfrm>
            <a:off x="9697570" y="1733260"/>
            <a:ext cx="2259460" cy="27378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E9A6469-9B9E-4460-AADB-EC355503D239}"/>
              </a:ext>
            </a:extLst>
          </p:cNvPr>
          <p:cNvSpPr/>
          <p:nvPr/>
        </p:nvSpPr>
        <p:spPr>
          <a:xfrm>
            <a:off x="7300937" y="3154176"/>
            <a:ext cx="2259460" cy="2737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66DC939-BE9F-49A7-905D-1B19C377CF2E}"/>
              </a:ext>
            </a:extLst>
          </p:cNvPr>
          <p:cNvSpPr/>
          <p:nvPr/>
        </p:nvSpPr>
        <p:spPr>
          <a:xfrm>
            <a:off x="4926992" y="1733260"/>
            <a:ext cx="2259460" cy="2737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D832024-3017-4268-A4F1-2C506F52D4B2}"/>
              </a:ext>
            </a:extLst>
          </p:cNvPr>
          <p:cNvSpPr/>
          <p:nvPr/>
        </p:nvSpPr>
        <p:spPr>
          <a:xfrm>
            <a:off x="2572633" y="3154176"/>
            <a:ext cx="2259460" cy="27378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1805C8-FBC5-4428-B9EA-3F74A33BFAE6}"/>
              </a:ext>
            </a:extLst>
          </p:cNvPr>
          <p:cNvSpPr/>
          <p:nvPr/>
        </p:nvSpPr>
        <p:spPr>
          <a:xfrm>
            <a:off x="218274" y="1733260"/>
            <a:ext cx="2259460" cy="27378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 descr="http://blog.seonic.pro/wp-content/uploads/2016/09/Brand-building.png">
            <a:extLst>
              <a:ext uri="{FF2B5EF4-FFF2-40B4-BE49-F238E27FC236}">
                <a16:creationId xmlns:a16="http://schemas.microsoft.com/office/drawing/2014/main" id="{F1503A29-C6A7-4348-AB45-6417B56E2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42"/>
          <a:stretch/>
        </p:blipFill>
        <p:spPr bwMode="auto">
          <a:xfrm>
            <a:off x="218274" y="1733260"/>
            <a:ext cx="2259460" cy="14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hladun.org/wp-content/uploads/2017/07/communication_hladunglossary.png">
            <a:extLst>
              <a:ext uri="{FF2B5EF4-FFF2-40B4-BE49-F238E27FC236}">
                <a16:creationId xmlns:a16="http://schemas.microsoft.com/office/drawing/2014/main" id="{D82DB2C1-7891-46F3-9C2F-BA69A7CCF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99" r="14503"/>
          <a:stretch/>
        </p:blipFill>
        <p:spPr bwMode="auto">
          <a:xfrm>
            <a:off x="2572633" y="4481808"/>
            <a:ext cx="2259460" cy="14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roplan.co.nz/wp-content/uploads/sites/3/2016/03/Proplan-Innovation.jpg">
            <a:extLst>
              <a:ext uri="{FF2B5EF4-FFF2-40B4-BE49-F238E27FC236}">
                <a16:creationId xmlns:a16="http://schemas.microsoft.com/office/drawing/2014/main" id="{8F6147CC-8FF7-4056-A01E-2A81F0DF4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210"/>
          <a:stretch/>
        </p:blipFill>
        <p:spPr bwMode="auto">
          <a:xfrm>
            <a:off x="4926992" y="1733260"/>
            <a:ext cx="2259460" cy="14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bluefountainmedia.com/blog/wp-content/uploads/2016/03/Blog-Online-Media-Relations.jpg">
            <a:extLst>
              <a:ext uri="{FF2B5EF4-FFF2-40B4-BE49-F238E27FC236}">
                <a16:creationId xmlns:a16="http://schemas.microsoft.com/office/drawing/2014/main" id="{3A42D903-EE5B-42DB-88DF-D9D8FE598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0" r="7972"/>
          <a:stretch/>
        </p:blipFill>
        <p:spPr bwMode="auto">
          <a:xfrm>
            <a:off x="7293383" y="4452409"/>
            <a:ext cx="2259460" cy="14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FAB557-18D6-452E-B1AD-778921A8FD4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r="12501"/>
          <a:stretch/>
        </p:blipFill>
        <p:spPr>
          <a:xfrm>
            <a:off x="9635710" y="1733260"/>
            <a:ext cx="2333352" cy="148243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1EA557-7492-4632-9EC4-55C512B431BE}"/>
              </a:ext>
            </a:extLst>
          </p:cNvPr>
          <p:cNvSpPr/>
          <p:nvPr/>
        </p:nvSpPr>
        <p:spPr>
          <a:xfrm>
            <a:off x="234970" y="3280577"/>
            <a:ext cx="205103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ЦЕЛИ И ЗАДАЧИ: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Положение бренда в категории, имидж, конкурентное окружение и ЦА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92CB37D-EE03-4075-9FBD-538B324B0FEE}"/>
              </a:ext>
            </a:extLst>
          </p:cNvPr>
          <p:cNvSpPr/>
          <p:nvPr/>
        </p:nvSpPr>
        <p:spPr>
          <a:xfrm>
            <a:off x="2593559" y="3217953"/>
            <a:ext cx="22594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ЦЕЛИ И ЗАДАЧИ: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Планирование контент-стратегии, оценка эффективности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digital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-активности и мероприятий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7F04E23-2465-4948-9D12-90BCC0530BAF}"/>
              </a:ext>
            </a:extLst>
          </p:cNvPr>
          <p:cNvSpPr/>
          <p:nvPr/>
        </p:nvSpPr>
        <p:spPr>
          <a:xfrm>
            <a:off x="4966270" y="3315695"/>
            <a:ext cx="225946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ЦЕЛИ И ЗАДАЧИ: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Поиск ниш для запуска новых продуктов,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trend-watching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, тест выхода новых продуктов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A547DC4-E263-49AA-98FF-55B8D61C61C1}"/>
              </a:ext>
            </a:extLst>
          </p:cNvPr>
          <p:cNvSpPr/>
          <p:nvPr/>
        </p:nvSpPr>
        <p:spPr>
          <a:xfrm>
            <a:off x="7377651" y="3270102"/>
            <a:ext cx="22594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ЦЕЛИ И ЗАДАЧИ: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Оценка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PR-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кампании, сбор и обработка обратной связи, поиск новых решений/мнений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F829684-4103-49F9-A818-C563AE056E98}"/>
              </a:ext>
            </a:extLst>
          </p:cNvPr>
          <p:cNvSpPr/>
          <p:nvPr/>
        </p:nvSpPr>
        <p:spPr>
          <a:xfrm>
            <a:off x="9709602" y="3326239"/>
            <a:ext cx="225946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ЦЕЛИ И ЗАДАЧИ: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Анализ рынка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e-commerce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4E84E3-5E82-4AB7-9FC3-ECD124AFA364}"/>
              </a:ext>
            </a:extLst>
          </p:cNvPr>
          <p:cNvSpPr txBox="1"/>
          <p:nvPr/>
        </p:nvSpPr>
        <p:spPr>
          <a:xfrm>
            <a:off x="204740" y="4566248"/>
            <a:ext cx="233766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РЕШЕНИЯ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OMI: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Сегментация ЦА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Отчет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Digital Brand Health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(с рекламным модулем)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24B4FC-F936-43DC-9398-F702F9C16EBC}"/>
              </a:ext>
            </a:extLst>
          </p:cNvPr>
          <p:cNvSpPr txBox="1"/>
          <p:nvPr/>
        </p:nvSpPr>
        <p:spPr>
          <a:xfrm>
            <a:off x="2610745" y="1825621"/>
            <a:ext cx="23376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РЕШЕНИЯ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OMI: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Оценка эффективности сотрудничества с блогерами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Оценка мероприятий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F9A3E3-BB3C-4607-BFAE-55969175734A}"/>
              </a:ext>
            </a:extLst>
          </p:cNvPr>
          <p:cNvSpPr txBox="1"/>
          <p:nvPr/>
        </p:nvSpPr>
        <p:spPr>
          <a:xfrm>
            <a:off x="7332506" y="1831599"/>
            <a:ext cx="2337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РЕШЕНИЯ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OMI: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Оценка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PR-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кампании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Crowdsourcing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FF9B48-AFC3-4EB2-81DA-F37C1733DB5B}"/>
              </a:ext>
            </a:extLst>
          </p:cNvPr>
          <p:cNvSpPr txBox="1"/>
          <p:nvPr/>
        </p:nvSpPr>
        <p:spPr>
          <a:xfrm>
            <a:off x="4917487" y="4587158"/>
            <a:ext cx="23376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РЕШЕНИЯ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OMI: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Анализ категории (поиск территорий)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Тесты новых продуктов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Trend-watching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F5B4F2-8C54-4024-9A85-2907E1B9F928}"/>
              </a:ext>
            </a:extLst>
          </p:cNvPr>
          <p:cNvSpPr txBox="1"/>
          <p:nvPr/>
        </p:nvSpPr>
        <p:spPr>
          <a:xfrm>
            <a:off x="9704409" y="4582160"/>
            <a:ext cx="23376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РЕШЕНИЯ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OMI: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E-commerce landscape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(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возможен комплексный анализ с использованием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user-centric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панели)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Типы исследований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5" name="Рисунок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67" y="6059857"/>
            <a:ext cx="953533" cy="7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1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91AED32-11BB-4FF7-9BB4-1645D7F39930}"/>
              </a:ext>
            </a:extLst>
          </p:cNvPr>
          <p:cNvSpPr/>
          <p:nvPr/>
        </p:nvSpPr>
        <p:spPr>
          <a:xfrm>
            <a:off x="225331" y="4154425"/>
            <a:ext cx="2259460" cy="21892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246BEA2-0AEB-4E71-9D34-0279E42900F7}"/>
              </a:ext>
            </a:extLst>
          </p:cNvPr>
          <p:cNvSpPr/>
          <p:nvPr/>
        </p:nvSpPr>
        <p:spPr>
          <a:xfrm>
            <a:off x="218274" y="3322353"/>
            <a:ext cx="2259460" cy="2222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C604F0B-C657-4C28-B5BE-7C1CD03338AA}"/>
              </a:ext>
            </a:extLst>
          </p:cNvPr>
          <p:cNvSpPr/>
          <p:nvPr/>
        </p:nvSpPr>
        <p:spPr>
          <a:xfrm>
            <a:off x="223383" y="2668055"/>
            <a:ext cx="2259460" cy="2222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4DEE04F-70B5-46A3-A3F5-A331218D7C94}"/>
              </a:ext>
            </a:extLst>
          </p:cNvPr>
          <p:cNvSpPr/>
          <p:nvPr/>
        </p:nvSpPr>
        <p:spPr>
          <a:xfrm>
            <a:off x="230319" y="2297361"/>
            <a:ext cx="2259460" cy="1993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034E1A3C-8762-459A-B177-B3914E3DA88B}"/>
              </a:ext>
            </a:extLst>
          </p:cNvPr>
          <p:cNvSpPr/>
          <p:nvPr/>
        </p:nvSpPr>
        <p:spPr>
          <a:xfrm flipH="1">
            <a:off x="7488661" y="1446331"/>
            <a:ext cx="4710055" cy="782388"/>
          </a:xfrm>
          <a:prstGeom prst="homePlate">
            <a:avLst>
              <a:gd name="adj" fmla="val 30743"/>
            </a:avLst>
          </a:prstGeom>
          <a:solidFill>
            <a:srgbClr val="374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1805C8-FBC5-4428-B9EA-3F74A33BFAE6}"/>
              </a:ext>
            </a:extLst>
          </p:cNvPr>
          <p:cNvSpPr/>
          <p:nvPr/>
        </p:nvSpPr>
        <p:spPr>
          <a:xfrm>
            <a:off x="223383" y="1435543"/>
            <a:ext cx="2259460" cy="1993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 descr="http://blog.seonic.pro/wp-content/uploads/2016/09/Brand-building.png">
            <a:extLst>
              <a:ext uri="{FF2B5EF4-FFF2-40B4-BE49-F238E27FC236}">
                <a16:creationId xmlns:a16="http://schemas.microsoft.com/office/drawing/2014/main" id="{F1503A29-C6A7-4348-AB45-6417B56E2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2"/>
          <a:stretch/>
        </p:blipFill>
        <p:spPr bwMode="auto">
          <a:xfrm>
            <a:off x="218274" y="1435542"/>
            <a:ext cx="2259460" cy="14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1EA557-7492-4632-9EC4-55C512B431BE}"/>
              </a:ext>
            </a:extLst>
          </p:cNvPr>
          <p:cNvSpPr/>
          <p:nvPr/>
        </p:nvSpPr>
        <p:spPr>
          <a:xfrm>
            <a:off x="240079" y="2865579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РЕШЕНИЕ: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Сегментация ЦА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416537C-0BB2-4541-81AE-669D08957713}"/>
              </a:ext>
            </a:extLst>
          </p:cNvPr>
          <p:cNvSpPr/>
          <p:nvPr/>
        </p:nvSpPr>
        <p:spPr>
          <a:xfrm>
            <a:off x="240079" y="4336339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СРОКИ: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15-40 дней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528F435-1F9A-485A-83B5-42B2B060A569}"/>
              </a:ext>
            </a:extLst>
          </p:cNvPr>
          <p:cNvSpPr/>
          <p:nvPr/>
        </p:nvSpPr>
        <p:spPr>
          <a:xfrm>
            <a:off x="223383" y="4976313"/>
            <a:ext cx="2589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СТОИМОСТЬ: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 200 000 рублей без НДС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8C222B2-30D6-4583-A923-57ACC02A817B}"/>
              </a:ext>
            </a:extLst>
          </p:cNvPr>
          <p:cNvSpPr/>
          <p:nvPr/>
        </p:nvSpPr>
        <p:spPr>
          <a:xfrm>
            <a:off x="218274" y="5642930"/>
            <a:ext cx="225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ОТЧЕТНОСТЬ: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Единоразовый отчет в формате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PPT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2137A8-F769-440E-824F-3A9EF6F19A79}"/>
              </a:ext>
            </a:extLst>
          </p:cNvPr>
          <p:cNvSpPr/>
          <p:nvPr/>
        </p:nvSpPr>
        <p:spPr>
          <a:xfrm>
            <a:off x="7614150" y="1641499"/>
            <a:ext cx="4577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ЧТО АНАЛИЗИРУЕМ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20D6B3-A2F4-4879-A6F9-173187A04D55}"/>
              </a:ext>
            </a:extLst>
          </p:cNvPr>
          <p:cNvSpPr/>
          <p:nvPr/>
        </p:nvSpPr>
        <p:spPr>
          <a:xfrm>
            <a:off x="3506867" y="2651401"/>
            <a:ext cx="18674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Социально-демографические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характеристики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(пол, возраст, семейный статус)</a:t>
            </a:r>
          </a:p>
        </p:txBody>
      </p:sp>
      <p:pic>
        <p:nvPicPr>
          <p:cNvPr id="2050" name="Picture 2" descr="https://www.myhcinfo.com/myhcinfo/web/assets/img/requestdemo_icon_v2.png">
            <a:extLst>
              <a:ext uri="{FF2B5EF4-FFF2-40B4-BE49-F238E27FC236}">
                <a16:creationId xmlns:a16="http://schemas.microsoft.com/office/drawing/2014/main" id="{C0E460D6-4C33-4861-8130-B3EA3024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470" y="1747672"/>
            <a:ext cx="1028700" cy="82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2184C802-F219-4054-A678-1336E1C7AA44}"/>
              </a:ext>
            </a:extLst>
          </p:cNvPr>
          <p:cNvSpPr/>
          <p:nvPr/>
        </p:nvSpPr>
        <p:spPr>
          <a:xfrm>
            <a:off x="3111278" y="1446331"/>
            <a:ext cx="2676609" cy="2468902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Шестиугольник 51">
            <a:extLst>
              <a:ext uri="{FF2B5EF4-FFF2-40B4-BE49-F238E27FC236}">
                <a16:creationId xmlns:a16="http://schemas.microsoft.com/office/drawing/2014/main" id="{D4BF2C2D-31AC-464B-BA33-6D8414365D55}"/>
              </a:ext>
            </a:extLst>
          </p:cNvPr>
          <p:cNvSpPr/>
          <p:nvPr/>
        </p:nvSpPr>
        <p:spPr>
          <a:xfrm>
            <a:off x="5300548" y="2908645"/>
            <a:ext cx="2433642" cy="201896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5E750A9-B832-4C09-BD08-4706E268113D}"/>
              </a:ext>
            </a:extLst>
          </p:cNvPr>
          <p:cNvSpPr/>
          <p:nvPr/>
        </p:nvSpPr>
        <p:spPr>
          <a:xfrm>
            <a:off x="5522572" y="3972634"/>
            <a:ext cx="1951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Изучение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потребностей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в категории 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ситуаций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потребления</a:t>
            </a:r>
          </a:p>
        </p:txBody>
      </p:sp>
      <p:sp>
        <p:nvSpPr>
          <p:cNvPr id="53" name="Шестиугольник 52">
            <a:extLst>
              <a:ext uri="{FF2B5EF4-FFF2-40B4-BE49-F238E27FC236}">
                <a16:creationId xmlns:a16="http://schemas.microsoft.com/office/drawing/2014/main" id="{5ACF0577-44E1-4E02-9A75-6DE83C07164A}"/>
              </a:ext>
            </a:extLst>
          </p:cNvPr>
          <p:cNvSpPr/>
          <p:nvPr/>
        </p:nvSpPr>
        <p:spPr>
          <a:xfrm>
            <a:off x="3281400" y="3990032"/>
            <a:ext cx="2433642" cy="1997998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FA159C-03B5-4F67-9806-ED309429F916}"/>
              </a:ext>
            </a:extLst>
          </p:cNvPr>
          <p:cNvSpPr/>
          <p:nvPr/>
        </p:nvSpPr>
        <p:spPr>
          <a:xfrm>
            <a:off x="3382066" y="5047148"/>
            <a:ext cx="2259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Выявление уровня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лояльности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к бренду (критики и адвокаты бренда) </a:t>
            </a:r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id="{34A00A0E-9376-4B06-BFC6-85BD3D995610}"/>
              </a:ext>
            </a:extLst>
          </p:cNvPr>
          <p:cNvSpPr/>
          <p:nvPr/>
        </p:nvSpPr>
        <p:spPr>
          <a:xfrm>
            <a:off x="5475225" y="5011064"/>
            <a:ext cx="2106100" cy="1366257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Шестиугольник 54">
            <a:extLst>
              <a:ext uri="{FF2B5EF4-FFF2-40B4-BE49-F238E27FC236}">
                <a16:creationId xmlns:a16="http://schemas.microsoft.com/office/drawing/2014/main" id="{8A7A688E-8186-4638-AC34-27CA6A01C350}"/>
              </a:ext>
            </a:extLst>
          </p:cNvPr>
          <p:cNvSpPr/>
          <p:nvPr/>
        </p:nvSpPr>
        <p:spPr>
          <a:xfrm>
            <a:off x="5610908" y="1446331"/>
            <a:ext cx="1866164" cy="1366257"/>
          </a:xfrm>
          <a:prstGeom prst="hexagon">
            <a:avLst>
              <a:gd name="adj" fmla="val 26079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5772325" y="6035870"/>
            <a:ext cx="15257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Интересы, хобби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BF3D6D71-B188-4B05-9792-E9072BF1D629}"/>
              </a:ext>
            </a:extLst>
          </p:cNvPr>
          <p:cNvSpPr/>
          <p:nvPr/>
        </p:nvSpPr>
        <p:spPr>
          <a:xfrm>
            <a:off x="5852443" y="2260593"/>
            <a:ext cx="1393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Жизненная позиция</a:t>
            </a:r>
          </a:p>
        </p:txBody>
      </p:sp>
      <p:sp>
        <p:nvSpPr>
          <p:cNvPr id="58" name="Шестиугольник 57">
            <a:extLst>
              <a:ext uri="{FF2B5EF4-FFF2-40B4-BE49-F238E27FC236}">
                <a16:creationId xmlns:a16="http://schemas.microsoft.com/office/drawing/2014/main" id="{7278DDB7-411D-441B-82F0-F477C48F871B}"/>
              </a:ext>
            </a:extLst>
          </p:cNvPr>
          <p:cNvSpPr/>
          <p:nvPr/>
        </p:nvSpPr>
        <p:spPr>
          <a:xfrm>
            <a:off x="7332593" y="3942525"/>
            <a:ext cx="2106100" cy="1952757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6662547-CBFE-4C50-B598-E0BFEFCF957F}"/>
              </a:ext>
            </a:extLst>
          </p:cNvPr>
          <p:cNvSpPr/>
          <p:nvPr/>
        </p:nvSpPr>
        <p:spPr>
          <a:xfrm>
            <a:off x="7472210" y="5117789"/>
            <a:ext cx="180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Наиболее актуальные группы,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блоггеры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0" name="Шестиугольник 59">
            <a:extLst>
              <a:ext uri="{FF2B5EF4-FFF2-40B4-BE49-F238E27FC236}">
                <a16:creationId xmlns:a16="http://schemas.microsoft.com/office/drawing/2014/main" id="{235765B6-86FA-416D-A52B-897B5465251E}"/>
              </a:ext>
            </a:extLst>
          </p:cNvPr>
          <p:cNvSpPr/>
          <p:nvPr/>
        </p:nvSpPr>
        <p:spPr>
          <a:xfrm>
            <a:off x="7481945" y="2319028"/>
            <a:ext cx="1836323" cy="1527440"/>
          </a:xfrm>
          <a:prstGeom prst="hexagon">
            <a:avLst>
              <a:gd name="adj" fmla="val 2317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6E96169-0776-4EAF-87C3-03558E013EA4}"/>
              </a:ext>
            </a:extLst>
          </p:cNvPr>
          <p:cNvSpPr/>
          <p:nvPr/>
        </p:nvSpPr>
        <p:spPr>
          <a:xfrm>
            <a:off x="7743347" y="3275368"/>
            <a:ext cx="1257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Места посещения </a:t>
            </a:r>
          </a:p>
        </p:txBody>
      </p:sp>
      <p:sp>
        <p:nvSpPr>
          <p:cNvPr id="62" name="Шестиугольник 61">
            <a:extLst>
              <a:ext uri="{FF2B5EF4-FFF2-40B4-BE49-F238E27FC236}">
                <a16:creationId xmlns:a16="http://schemas.microsoft.com/office/drawing/2014/main" id="{2FD32A72-412B-41BC-BBBD-CF2BD9A040C8}"/>
              </a:ext>
            </a:extLst>
          </p:cNvPr>
          <p:cNvSpPr/>
          <p:nvPr/>
        </p:nvSpPr>
        <p:spPr>
          <a:xfrm>
            <a:off x="9051056" y="3046431"/>
            <a:ext cx="2037452" cy="1783455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CEDBDE5-C9F7-4135-A4CB-EBBDE4F59E64}"/>
              </a:ext>
            </a:extLst>
          </p:cNvPr>
          <p:cNvSpPr/>
          <p:nvPr/>
        </p:nvSpPr>
        <p:spPr>
          <a:xfrm>
            <a:off x="9354379" y="4130805"/>
            <a:ext cx="1444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Тип потребляемого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контента </a:t>
            </a:r>
          </a:p>
        </p:txBody>
      </p:sp>
      <p:pic>
        <p:nvPicPr>
          <p:cNvPr id="2056" name="Picture 8" descr="https://image.freepik.com/free-icon/meditation-yoga-posture-of-a-sitting-man_318-62581.png">
            <a:extLst>
              <a:ext uri="{FF2B5EF4-FFF2-40B4-BE49-F238E27FC236}">
                <a16:creationId xmlns:a16="http://schemas.microsoft.com/office/drawing/2014/main" id="{0D2D0916-9BAF-4280-9F21-459A9784E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85" y="1525185"/>
            <a:ext cx="703810" cy="70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edtech2.boisestate.edu/jasonpegg/webquest/reading.png">
            <a:extLst>
              <a:ext uri="{FF2B5EF4-FFF2-40B4-BE49-F238E27FC236}">
                <a16:creationId xmlns:a16="http://schemas.microsoft.com/office/drawing/2014/main" id="{E7A219EE-1CD4-4042-8E92-9BA8E7608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33" y="5088847"/>
            <a:ext cx="961235" cy="9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mage.freepik.com/free-icon/no-translate-detected_318-48603.jpg">
            <a:extLst>
              <a:ext uri="{FF2B5EF4-FFF2-40B4-BE49-F238E27FC236}">
                <a16:creationId xmlns:a16="http://schemas.microsoft.com/office/drawing/2014/main" id="{F576EC49-D88A-4F34-8854-7E7AD1D9F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60" y="2417301"/>
            <a:ext cx="810830" cy="81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montereypremier.com/wp-content/uploads/2016/09/happy-blogger.png">
            <a:extLst>
              <a:ext uri="{FF2B5EF4-FFF2-40B4-BE49-F238E27FC236}">
                <a16:creationId xmlns:a16="http://schemas.microsoft.com/office/drawing/2014/main" id="{9E02BA27-CE5C-4352-858A-8F5CA3BD5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49" y="4073419"/>
            <a:ext cx="948313" cy="9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zonaltechsolution.com/images/module-13.png">
            <a:extLst>
              <a:ext uri="{FF2B5EF4-FFF2-40B4-BE49-F238E27FC236}">
                <a16:creationId xmlns:a16="http://schemas.microsoft.com/office/drawing/2014/main" id="{820A2DC8-5A39-497E-B16E-009ECE4CB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425" y="3152814"/>
            <a:ext cx="1498600" cy="101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uploads.webflow.com/59609923f8a9264140069972/596329136a81fe654fc71c0c_questen3.png">
            <a:extLst>
              <a:ext uri="{FF2B5EF4-FFF2-40B4-BE49-F238E27FC236}">
                <a16:creationId xmlns:a16="http://schemas.microsoft.com/office/drawing/2014/main" id="{8C44C670-F9B8-4732-AA44-6FAE71E94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89" y="3006212"/>
            <a:ext cx="1131226" cy="9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icon-icons.com/icons2/517/PNG/512/love_icon-icons.com_51110.png">
            <a:extLst>
              <a:ext uri="{FF2B5EF4-FFF2-40B4-BE49-F238E27FC236}">
                <a16:creationId xmlns:a16="http://schemas.microsoft.com/office/drawing/2014/main" id="{B025ED61-A2CF-475B-856C-1AF1D1FD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26" y="3952504"/>
            <a:ext cx="966399" cy="96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ACB5AA0-AC6F-4210-BE09-512B550CC5D9}"/>
              </a:ext>
            </a:extLst>
          </p:cNvPr>
          <p:cNvSpPr/>
          <p:nvPr/>
        </p:nvSpPr>
        <p:spPr>
          <a:xfrm>
            <a:off x="240079" y="3537053"/>
            <a:ext cx="2051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ЗАДАЧИ: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Эффективная коммуникация с ЦА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Сегментация ЦА – общая информация</a:t>
            </a:r>
          </a:p>
        </p:txBody>
      </p:sp>
      <p:pic>
        <p:nvPicPr>
          <p:cNvPr id="50" name="Рисунок 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67" y="6059857"/>
            <a:ext cx="953533" cy="7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3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91AED32-11BB-4FF7-9BB4-1645D7F39930}"/>
              </a:ext>
            </a:extLst>
          </p:cNvPr>
          <p:cNvSpPr/>
          <p:nvPr/>
        </p:nvSpPr>
        <p:spPr>
          <a:xfrm>
            <a:off x="219337" y="4107789"/>
            <a:ext cx="2259460" cy="2231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246BEA2-0AEB-4E71-9D34-0279E42900F7}"/>
              </a:ext>
            </a:extLst>
          </p:cNvPr>
          <p:cNvSpPr/>
          <p:nvPr/>
        </p:nvSpPr>
        <p:spPr>
          <a:xfrm>
            <a:off x="218274" y="3322353"/>
            <a:ext cx="2259460" cy="2222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C604F0B-C657-4C28-B5BE-7C1CD03338AA}"/>
              </a:ext>
            </a:extLst>
          </p:cNvPr>
          <p:cNvSpPr/>
          <p:nvPr/>
        </p:nvSpPr>
        <p:spPr>
          <a:xfrm>
            <a:off x="218274" y="2799674"/>
            <a:ext cx="2259460" cy="2222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4DEE04F-70B5-46A3-A3F5-A331218D7C94}"/>
              </a:ext>
            </a:extLst>
          </p:cNvPr>
          <p:cNvSpPr/>
          <p:nvPr/>
        </p:nvSpPr>
        <p:spPr>
          <a:xfrm>
            <a:off x="221177" y="2342378"/>
            <a:ext cx="2259460" cy="1993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1805C8-FBC5-4428-B9EA-3F74A33BFAE6}"/>
              </a:ext>
            </a:extLst>
          </p:cNvPr>
          <p:cNvSpPr/>
          <p:nvPr/>
        </p:nvSpPr>
        <p:spPr>
          <a:xfrm>
            <a:off x="218274" y="1435543"/>
            <a:ext cx="2259460" cy="1993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 descr="http://blog.seonic.pro/wp-content/uploads/2016/09/Brand-building.png">
            <a:extLst>
              <a:ext uri="{FF2B5EF4-FFF2-40B4-BE49-F238E27FC236}">
                <a16:creationId xmlns:a16="http://schemas.microsoft.com/office/drawing/2014/main" id="{F1503A29-C6A7-4348-AB45-6417B56E2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2"/>
          <a:stretch/>
        </p:blipFill>
        <p:spPr bwMode="auto">
          <a:xfrm>
            <a:off x="218274" y="1435542"/>
            <a:ext cx="2259460" cy="14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1EA557-7492-4632-9EC4-55C512B431BE}"/>
              </a:ext>
            </a:extLst>
          </p:cNvPr>
          <p:cNvSpPr/>
          <p:nvPr/>
        </p:nvSpPr>
        <p:spPr>
          <a:xfrm>
            <a:off x="234970" y="2865579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РЕШЕНИЕ: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Digital Brand Health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416537C-0BB2-4541-81AE-669D08957713}"/>
              </a:ext>
            </a:extLst>
          </p:cNvPr>
          <p:cNvSpPr/>
          <p:nvPr/>
        </p:nvSpPr>
        <p:spPr>
          <a:xfrm>
            <a:off x="226097" y="4454217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СРОКИ: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15-40 дней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528F435-1F9A-485A-83B5-42B2B060A569}"/>
              </a:ext>
            </a:extLst>
          </p:cNvPr>
          <p:cNvSpPr/>
          <p:nvPr/>
        </p:nvSpPr>
        <p:spPr>
          <a:xfrm>
            <a:off x="219337" y="5082746"/>
            <a:ext cx="2449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СТОИМОСТЬ: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 200 000 рублей без НДС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8C222B2-30D6-4583-A923-57ACC02A817B}"/>
              </a:ext>
            </a:extLst>
          </p:cNvPr>
          <p:cNvSpPr/>
          <p:nvPr/>
        </p:nvSpPr>
        <p:spPr>
          <a:xfrm>
            <a:off x="219337" y="5646049"/>
            <a:ext cx="225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ОТЧЕТНОСТЬ: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Единоразовый отчет в формате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PPT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2184C802-F219-4054-A678-1336E1C7AA44}"/>
              </a:ext>
            </a:extLst>
          </p:cNvPr>
          <p:cNvSpPr/>
          <p:nvPr/>
        </p:nvSpPr>
        <p:spPr>
          <a:xfrm>
            <a:off x="3111278" y="1446331"/>
            <a:ext cx="2676609" cy="2468902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Шестиугольник 51">
            <a:extLst>
              <a:ext uri="{FF2B5EF4-FFF2-40B4-BE49-F238E27FC236}">
                <a16:creationId xmlns:a16="http://schemas.microsoft.com/office/drawing/2014/main" id="{D4BF2C2D-31AC-464B-BA33-6D8414365D55}"/>
              </a:ext>
            </a:extLst>
          </p:cNvPr>
          <p:cNvSpPr/>
          <p:nvPr/>
        </p:nvSpPr>
        <p:spPr>
          <a:xfrm>
            <a:off x="5300548" y="2908645"/>
            <a:ext cx="2433642" cy="201896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Шестиугольник 52">
            <a:extLst>
              <a:ext uri="{FF2B5EF4-FFF2-40B4-BE49-F238E27FC236}">
                <a16:creationId xmlns:a16="http://schemas.microsoft.com/office/drawing/2014/main" id="{5ACF0577-44E1-4E02-9A75-6DE83C07164A}"/>
              </a:ext>
            </a:extLst>
          </p:cNvPr>
          <p:cNvSpPr/>
          <p:nvPr/>
        </p:nvSpPr>
        <p:spPr>
          <a:xfrm>
            <a:off x="3281400" y="3990032"/>
            <a:ext cx="2433642" cy="1997998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id="{34A00A0E-9376-4B06-BFC6-85BD3D995610}"/>
              </a:ext>
            </a:extLst>
          </p:cNvPr>
          <p:cNvSpPr/>
          <p:nvPr/>
        </p:nvSpPr>
        <p:spPr>
          <a:xfrm>
            <a:off x="5475225" y="5011064"/>
            <a:ext cx="2106100" cy="1366257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Шестиугольник 54">
            <a:extLst>
              <a:ext uri="{FF2B5EF4-FFF2-40B4-BE49-F238E27FC236}">
                <a16:creationId xmlns:a16="http://schemas.microsoft.com/office/drawing/2014/main" id="{8A7A688E-8186-4638-AC34-27CA6A01C350}"/>
              </a:ext>
            </a:extLst>
          </p:cNvPr>
          <p:cNvSpPr/>
          <p:nvPr/>
        </p:nvSpPr>
        <p:spPr>
          <a:xfrm>
            <a:off x="5610908" y="1446331"/>
            <a:ext cx="1866164" cy="1366257"/>
          </a:xfrm>
          <a:prstGeom prst="hexagon">
            <a:avLst>
              <a:gd name="adj" fmla="val 26079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Шестиугольник 57">
            <a:extLst>
              <a:ext uri="{FF2B5EF4-FFF2-40B4-BE49-F238E27FC236}">
                <a16:creationId xmlns:a16="http://schemas.microsoft.com/office/drawing/2014/main" id="{7278DDB7-411D-441B-82F0-F477C48F871B}"/>
              </a:ext>
            </a:extLst>
          </p:cNvPr>
          <p:cNvSpPr/>
          <p:nvPr/>
        </p:nvSpPr>
        <p:spPr>
          <a:xfrm>
            <a:off x="7332593" y="3942525"/>
            <a:ext cx="2106100" cy="1952757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Шестиугольник 59">
            <a:extLst>
              <a:ext uri="{FF2B5EF4-FFF2-40B4-BE49-F238E27FC236}">
                <a16:creationId xmlns:a16="http://schemas.microsoft.com/office/drawing/2014/main" id="{235765B6-86FA-416D-A52B-897B5465251E}"/>
              </a:ext>
            </a:extLst>
          </p:cNvPr>
          <p:cNvSpPr/>
          <p:nvPr/>
        </p:nvSpPr>
        <p:spPr>
          <a:xfrm>
            <a:off x="7481945" y="2319028"/>
            <a:ext cx="1836323" cy="1527440"/>
          </a:xfrm>
          <a:prstGeom prst="hexagon">
            <a:avLst>
              <a:gd name="adj" fmla="val 2317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Шестиугольник 61">
            <a:extLst>
              <a:ext uri="{FF2B5EF4-FFF2-40B4-BE49-F238E27FC236}">
                <a16:creationId xmlns:a16="http://schemas.microsoft.com/office/drawing/2014/main" id="{2FD32A72-412B-41BC-BBBD-CF2BD9A040C8}"/>
              </a:ext>
            </a:extLst>
          </p:cNvPr>
          <p:cNvSpPr/>
          <p:nvPr/>
        </p:nvSpPr>
        <p:spPr>
          <a:xfrm>
            <a:off x="9051056" y="3046431"/>
            <a:ext cx="2037452" cy="1783455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ACB5AA0-AC6F-4210-BE09-512B550CC5D9}"/>
              </a:ext>
            </a:extLst>
          </p:cNvPr>
          <p:cNvSpPr/>
          <p:nvPr/>
        </p:nvSpPr>
        <p:spPr>
          <a:xfrm>
            <a:off x="233910" y="3459105"/>
            <a:ext cx="2329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ЗАДАЧИ:</a:t>
            </a:r>
          </a:p>
          <a:p>
            <a:pPr lvl="0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Положение бренда в категории, имидж, конкурентное окружение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Digital Brand Health </a:t>
            </a: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– общая информация</a:t>
            </a:r>
          </a:p>
        </p:txBody>
      </p:sp>
      <p:pic>
        <p:nvPicPr>
          <p:cNvPr id="40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67" y="6059857"/>
            <a:ext cx="953533" cy="798143"/>
          </a:xfrm>
          <a:prstGeom prst="rect">
            <a:avLst/>
          </a:prstGeom>
        </p:spPr>
      </p:pic>
      <p:sp>
        <p:nvSpPr>
          <p:cNvPr id="41" name="Стрелка: пятиугольник 5">
            <a:extLst>
              <a:ext uri="{FF2B5EF4-FFF2-40B4-BE49-F238E27FC236}">
                <a16:creationId xmlns:a16="http://schemas.microsoft.com/office/drawing/2014/main" id="{034E1A3C-8762-459A-B177-B3914E3DA88B}"/>
              </a:ext>
            </a:extLst>
          </p:cNvPr>
          <p:cNvSpPr/>
          <p:nvPr/>
        </p:nvSpPr>
        <p:spPr>
          <a:xfrm flipH="1">
            <a:off x="7488661" y="1446331"/>
            <a:ext cx="4710055" cy="782388"/>
          </a:xfrm>
          <a:prstGeom prst="homePlate">
            <a:avLst>
              <a:gd name="adj" fmla="val 30743"/>
            </a:avLst>
          </a:prstGeom>
          <a:solidFill>
            <a:srgbClr val="374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52137A8-F769-440E-824F-3A9EF6F19A79}"/>
              </a:ext>
            </a:extLst>
          </p:cNvPr>
          <p:cNvSpPr/>
          <p:nvPr/>
        </p:nvSpPr>
        <p:spPr>
          <a:xfrm>
            <a:off x="7614150" y="1641499"/>
            <a:ext cx="4577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ЧТО АНАЛИЗИРУЕМ 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F3D6D71-B188-4B05-9792-E9072BF1D629}"/>
              </a:ext>
            </a:extLst>
          </p:cNvPr>
          <p:cNvSpPr/>
          <p:nvPr/>
        </p:nvSpPr>
        <p:spPr>
          <a:xfrm>
            <a:off x="5646849" y="3900219"/>
            <a:ext cx="174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Степень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присутствия различных брендов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(конкурентное окружение) 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F3D6D71-B188-4B05-9792-E9072BF1D629}"/>
              </a:ext>
            </a:extLst>
          </p:cNvPr>
          <p:cNvSpPr/>
          <p:nvPr/>
        </p:nvSpPr>
        <p:spPr>
          <a:xfrm>
            <a:off x="3803520" y="5138217"/>
            <a:ext cx="1393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Выявление наиболее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обсуждаемых характеристик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BF3D6D71-B188-4B05-9792-E9072BF1D629}"/>
              </a:ext>
            </a:extLst>
          </p:cNvPr>
          <p:cNvSpPr/>
          <p:nvPr/>
        </p:nvSpPr>
        <p:spPr>
          <a:xfrm>
            <a:off x="5831434" y="2304589"/>
            <a:ext cx="1393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География обсуждений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F3D6D71-B188-4B05-9792-E9072BF1D629}"/>
              </a:ext>
            </a:extLst>
          </p:cNvPr>
          <p:cNvSpPr/>
          <p:nvPr/>
        </p:nvSpPr>
        <p:spPr>
          <a:xfrm>
            <a:off x="3502940" y="3134871"/>
            <a:ext cx="1938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Определение наиболее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влиятельных платформ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BF3D6D71-B188-4B05-9792-E9072BF1D629}"/>
              </a:ext>
            </a:extLst>
          </p:cNvPr>
          <p:cNvSpPr/>
          <p:nvPr/>
        </p:nvSpPr>
        <p:spPr>
          <a:xfrm>
            <a:off x="9422447" y="4182395"/>
            <a:ext cx="1393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Оценка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уровня знания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о категории 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BF3D6D71-B188-4B05-9792-E9072BF1D629}"/>
              </a:ext>
            </a:extLst>
          </p:cNvPr>
          <p:cNvSpPr/>
          <p:nvPr/>
        </p:nvSpPr>
        <p:spPr>
          <a:xfrm>
            <a:off x="7709392" y="4903163"/>
            <a:ext cx="13936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Выделение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критериев выбора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определенного бренда 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BF3D6D71-B188-4B05-9792-E9072BF1D629}"/>
              </a:ext>
            </a:extLst>
          </p:cNvPr>
          <p:cNvSpPr/>
          <p:nvPr/>
        </p:nvSpPr>
        <p:spPr>
          <a:xfrm>
            <a:off x="5831433" y="5895282"/>
            <a:ext cx="1393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Сегментация потребителей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F3D6D71-B188-4B05-9792-E9072BF1D629}"/>
              </a:ext>
            </a:extLst>
          </p:cNvPr>
          <p:cNvSpPr/>
          <p:nvPr/>
        </p:nvSpPr>
        <p:spPr>
          <a:xfrm>
            <a:off x="7609622" y="3039390"/>
            <a:ext cx="1573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Выявление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мотивов выбора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смежной категории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3009" y="2909553"/>
            <a:ext cx="1191744" cy="10286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1303" y="1538773"/>
            <a:ext cx="914188" cy="804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263" y="2381053"/>
            <a:ext cx="939937" cy="682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9983" y="3973901"/>
            <a:ext cx="1090498" cy="1030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6381" y="4071025"/>
            <a:ext cx="1212543" cy="1070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5153" y="5293406"/>
            <a:ext cx="587840" cy="5815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089" y="5038501"/>
            <a:ext cx="492560" cy="5953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4037" y="5293406"/>
            <a:ext cx="602027" cy="5904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2590" y="1971089"/>
            <a:ext cx="1176064" cy="8610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183" y="2753287"/>
            <a:ext cx="478709" cy="4016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5372" y="2475028"/>
            <a:ext cx="705850" cy="5714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7520" y="1718197"/>
            <a:ext cx="578549" cy="47239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0545" y="3182544"/>
            <a:ext cx="1139402" cy="10599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0501" y="1528133"/>
            <a:ext cx="529002" cy="5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7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Анализ мероприятия – общая информация</a:t>
            </a:r>
          </a:p>
        </p:txBody>
      </p:sp>
      <p:pic>
        <p:nvPicPr>
          <p:cNvPr id="3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67" y="6059857"/>
            <a:ext cx="953533" cy="798143"/>
          </a:xfrm>
          <a:prstGeom prst="rect">
            <a:avLst/>
          </a:prstGeom>
        </p:spPr>
      </p:pic>
      <p:pic>
        <p:nvPicPr>
          <p:cNvPr id="4" name="Picture 6" descr="https://hladun.org/wp-content/uploads/2017/07/communication_hladunglossary.png">
            <a:extLst>
              <a:ext uri="{FF2B5EF4-FFF2-40B4-BE49-F238E27FC236}">
                <a16:creationId xmlns:a16="http://schemas.microsoft.com/office/drawing/2014/main" id="{D82DB2C1-7891-46F3-9C2F-BA69A7CCF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99" r="14503"/>
          <a:stretch/>
        </p:blipFill>
        <p:spPr bwMode="auto">
          <a:xfrm>
            <a:off x="367913" y="1242592"/>
            <a:ext cx="2259460" cy="14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388D3D-96D6-4376-9998-48AB2A1D8A95}"/>
              </a:ext>
            </a:extLst>
          </p:cNvPr>
          <p:cNvSpPr/>
          <p:nvPr/>
        </p:nvSpPr>
        <p:spPr>
          <a:xfrm>
            <a:off x="367913" y="2681151"/>
            <a:ext cx="2259460" cy="28079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388D3D-96D6-4376-9998-48AB2A1D8A95}"/>
              </a:ext>
            </a:extLst>
          </p:cNvPr>
          <p:cNvSpPr/>
          <p:nvPr/>
        </p:nvSpPr>
        <p:spPr>
          <a:xfrm>
            <a:off x="367913" y="4336120"/>
            <a:ext cx="2259460" cy="5043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388D3D-96D6-4376-9998-48AB2A1D8A95}"/>
              </a:ext>
            </a:extLst>
          </p:cNvPr>
          <p:cNvSpPr/>
          <p:nvPr/>
        </p:nvSpPr>
        <p:spPr>
          <a:xfrm>
            <a:off x="367913" y="5489069"/>
            <a:ext cx="2259460" cy="1233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16537C-0BB2-4541-81AE-669D08957713}"/>
              </a:ext>
            </a:extLst>
          </p:cNvPr>
          <p:cNvSpPr/>
          <p:nvPr/>
        </p:nvSpPr>
        <p:spPr>
          <a:xfrm>
            <a:off x="367913" y="4336119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СРОКИ: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40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-60 рабочих дней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528F435-1F9A-485A-83B5-42B2B060A569}"/>
              </a:ext>
            </a:extLst>
          </p:cNvPr>
          <p:cNvSpPr/>
          <p:nvPr/>
        </p:nvSpPr>
        <p:spPr>
          <a:xfrm>
            <a:off x="351217" y="4976093"/>
            <a:ext cx="2589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СТОИМОСТЬ: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 200 000 рублей без НДС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C222B2-30D6-4583-A923-57ACC02A817B}"/>
              </a:ext>
            </a:extLst>
          </p:cNvPr>
          <p:cNvSpPr/>
          <p:nvPr/>
        </p:nvSpPr>
        <p:spPr>
          <a:xfrm>
            <a:off x="346108" y="5642710"/>
            <a:ext cx="2259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ОТЧЕТНОСТЬ: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Единоразовый отчет в формате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PPT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+ база сообщений в формате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Excel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CB5AA0-AC6F-4210-BE09-512B550CC5D9}"/>
              </a:ext>
            </a:extLst>
          </p:cNvPr>
          <p:cNvSpPr/>
          <p:nvPr/>
        </p:nvSpPr>
        <p:spPr>
          <a:xfrm>
            <a:off x="374849" y="3462481"/>
            <a:ext cx="2269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ЗАДАЧИ: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Эффективность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онлайн активностей + анализ тем обсуждений мероприятия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52137A8-F769-440E-824F-3A9EF6F19A79}"/>
              </a:ext>
            </a:extLst>
          </p:cNvPr>
          <p:cNvSpPr/>
          <p:nvPr/>
        </p:nvSpPr>
        <p:spPr>
          <a:xfrm>
            <a:off x="7614150" y="1641499"/>
            <a:ext cx="4577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ЧТО АНАЛИЗИРУЕМ </a:t>
            </a:r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2184C802-F219-4054-A678-1336E1C7AA44}"/>
              </a:ext>
            </a:extLst>
          </p:cNvPr>
          <p:cNvSpPr/>
          <p:nvPr/>
        </p:nvSpPr>
        <p:spPr>
          <a:xfrm>
            <a:off x="3111278" y="1446331"/>
            <a:ext cx="2676609" cy="2468902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D4BF2C2D-31AC-464B-BA33-6D8414365D55}"/>
              </a:ext>
            </a:extLst>
          </p:cNvPr>
          <p:cNvSpPr/>
          <p:nvPr/>
        </p:nvSpPr>
        <p:spPr>
          <a:xfrm>
            <a:off x="5300548" y="2908645"/>
            <a:ext cx="2433642" cy="201896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id="{5ACF0577-44E1-4E02-9A75-6DE83C07164A}"/>
              </a:ext>
            </a:extLst>
          </p:cNvPr>
          <p:cNvSpPr/>
          <p:nvPr/>
        </p:nvSpPr>
        <p:spPr>
          <a:xfrm>
            <a:off x="3281400" y="3990032"/>
            <a:ext cx="2433642" cy="1997998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8A7A688E-8186-4638-AC34-27CA6A01C350}"/>
              </a:ext>
            </a:extLst>
          </p:cNvPr>
          <p:cNvSpPr/>
          <p:nvPr/>
        </p:nvSpPr>
        <p:spPr>
          <a:xfrm>
            <a:off x="5598304" y="1459071"/>
            <a:ext cx="1866164" cy="1366257"/>
          </a:xfrm>
          <a:prstGeom prst="hexagon">
            <a:avLst>
              <a:gd name="adj" fmla="val 26079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5826878" y="5759775"/>
            <a:ext cx="15257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Определение </a:t>
            </a: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эффективности мероприятия </a:t>
            </a:r>
          </a:p>
        </p:txBody>
      </p:sp>
      <p:sp>
        <p:nvSpPr>
          <p:cNvPr id="24" name="Стрелка: пятиугольник 5">
            <a:extLst>
              <a:ext uri="{FF2B5EF4-FFF2-40B4-BE49-F238E27FC236}">
                <a16:creationId xmlns:a16="http://schemas.microsoft.com/office/drawing/2014/main" id="{034E1A3C-8762-459A-B177-B3914E3DA88B}"/>
              </a:ext>
            </a:extLst>
          </p:cNvPr>
          <p:cNvSpPr/>
          <p:nvPr/>
        </p:nvSpPr>
        <p:spPr>
          <a:xfrm flipH="1">
            <a:off x="7481945" y="1367739"/>
            <a:ext cx="4710055" cy="782388"/>
          </a:xfrm>
          <a:prstGeom prst="homePlate">
            <a:avLst>
              <a:gd name="adj" fmla="val 30743"/>
            </a:avLst>
          </a:prstGeom>
          <a:solidFill>
            <a:srgbClr val="926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52137A8-F769-440E-824F-3A9EF6F19A79}"/>
              </a:ext>
            </a:extLst>
          </p:cNvPr>
          <p:cNvSpPr/>
          <p:nvPr/>
        </p:nvSpPr>
        <p:spPr>
          <a:xfrm>
            <a:off x="7614151" y="1562906"/>
            <a:ext cx="4577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ЧТО АНАЛИЗИРУЕМ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5087548" y="3033871"/>
            <a:ext cx="23943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lvl="1" algn="ctr">
              <a:lnSpc>
                <a:spcPct val="100000"/>
              </a:lnSpc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  <a:cs typeface="Arial" pitchFamily="34" charset="0"/>
              </a:rPr>
              <a:t>Определение </a:t>
            </a:r>
            <a:r>
              <a:rPr lang="ru-RU" sz="1100" b="1" dirty="0">
                <a:latin typeface="Century Gothic" panose="020B0502020202020204" pitchFamily="34" charset="0"/>
                <a:cs typeface="Arial" pitchFamily="34" charset="0"/>
              </a:rPr>
              <a:t>присутствия бренда-спонсора/</a:t>
            </a:r>
            <a:r>
              <a:rPr lang="ru-RU" sz="1100" dirty="0">
                <a:latin typeface="Century Gothic" panose="020B0502020202020204" pitchFamily="34" charset="0"/>
                <a:cs typeface="Arial" pitchFamily="34" charset="0"/>
              </a:rPr>
              <a:t>организатора в контексте мероприятия</a:t>
            </a:r>
            <a:endParaRPr lang="en-US" sz="11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3579305" y="2817766"/>
            <a:ext cx="17109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Анализ </a:t>
            </a: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эффективности проплаченных постов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, посвященных мероприятию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5646276" y="2219738"/>
            <a:ext cx="17702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Сравнение и </a:t>
            </a: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анализ </a:t>
            </a:r>
            <a:r>
              <a:rPr lang="ru-RU" sz="11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buzz</a:t>
            </a: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-эффекта 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мероприятия</a:t>
            </a:r>
          </a:p>
        </p:txBody>
      </p:sp>
      <p:sp>
        <p:nvSpPr>
          <p:cNvPr id="30" name="Шестиугольник 29">
            <a:extLst>
              <a:ext uri="{FF2B5EF4-FFF2-40B4-BE49-F238E27FC236}">
                <a16:creationId xmlns:a16="http://schemas.microsoft.com/office/drawing/2014/main" id="{D4BF2C2D-31AC-464B-BA33-6D8414365D55}"/>
              </a:ext>
            </a:extLst>
          </p:cNvPr>
          <p:cNvSpPr/>
          <p:nvPr/>
        </p:nvSpPr>
        <p:spPr>
          <a:xfrm>
            <a:off x="7347194" y="2219738"/>
            <a:ext cx="2433642" cy="151396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740702" y="5294952"/>
            <a:ext cx="15799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Выявление </a:t>
            </a: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влиятельных 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людей и сообществ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498641" y="3112695"/>
            <a:ext cx="20060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Выявление </a:t>
            </a: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общего отношения 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к мероприятию</a:t>
            </a:r>
          </a:p>
        </p:txBody>
      </p:sp>
      <p:sp>
        <p:nvSpPr>
          <p:cNvPr id="33" name="Шестиугольник 32">
            <a:extLst>
              <a:ext uri="{FF2B5EF4-FFF2-40B4-BE49-F238E27FC236}">
                <a16:creationId xmlns:a16="http://schemas.microsoft.com/office/drawing/2014/main" id="{8A7A688E-8186-4638-AC34-27CA6A01C350}"/>
              </a:ext>
            </a:extLst>
          </p:cNvPr>
          <p:cNvSpPr/>
          <p:nvPr/>
        </p:nvSpPr>
        <p:spPr>
          <a:xfrm>
            <a:off x="7408667" y="3821459"/>
            <a:ext cx="2285724" cy="2103075"/>
          </a:xfrm>
          <a:prstGeom prst="hexagon">
            <a:avLst>
              <a:gd name="adj" fmla="val 26079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51922" y="5377547"/>
            <a:ext cx="17026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Выявление наиболее </a:t>
            </a: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влиятельных площадок</a:t>
            </a:r>
          </a:p>
        </p:txBody>
      </p:sp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8A7A688E-8186-4638-AC34-27CA6A01C350}"/>
              </a:ext>
            </a:extLst>
          </p:cNvPr>
          <p:cNvSpPr/>
          <p:nvPr/>
        </p:nvSpPr>
        <p:spPr>
          <a:xfrm>
            <a:off x="5473301" y="5035077"/>
            <a:ext cx="2232909" cy="1366257"/>
          </a:xfrm>
          <a:prstGeom prst="hexagon">
            <a:avLst>
              <a:gd name="adj" fmla="val 26079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7854" y="1675079"/>
            <a:ext cx="577714" cy="107262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124" y="2314526"/>
            <a:ext cx="232010" cy="2384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7117" y="2467049"/>
            <a:ext cx="232010" cy="2384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1770" y="2221352"/>
            <a:ext cx="232010" cy="23843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5107" y="2068578"/>
            <a:ext cx="232010" cy="23843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6897" y="1908540"/>
            <a:ext cx="232010" cy="2384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0470" y="2399021"/>
            <a:ext cx="468206" cy="34936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439846" y="2039337"/>
            <a:ext cx="468206" cy="349365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F388D3D-96D6-4376-9998-48AB2A1D8A95}"/>
              </a:ext>
            </a:extLst>
          </p:cNvPr>
          <p:cNvSpPr/>
          <p:nvPr/>
        </p:nvSpPr>
        <p:spPr>
          <a:xfrm>
            <a:off x="374405" y="2680368"/>
            <a:ext cx="2248810" cy="739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1EA557-7492-4632-9EC4-55C512B431BE}"/>
              </a:ext>
            </a:extLst>
          </p:cNvPr>
          <p:cNvSpPr/>
          <p:nvPr/>
        </p:nvSpPr>
        <p:spPr>
          <a:xfrm>
            <a:off x="388798" y="2872038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РЕШЕНИЕ: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Анализ мероприятия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9358" y="4462061"/>
            <a:ext cx="1176064" cy="86109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2686" y="4951198"/>
            <a:ext cx="478709" cy="4016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1423" y="4723549"/>
            <a:ext cx="705850" cy="57140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4288" y="4209169"/>
            <a:ext cx="578549" cy="47239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7269" y="4019105"/>
            <a:ext cx="529002" cy="50718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7095" y="2314525"/>
            <a:ext cx="232010" cy="23843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9201" y="2068578"/>
            <a:ext cx="232010" cy="2384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6032" y="1559247"/>
            <a:ext cx="663017" cy="6320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1460" y="3990734"/>
            <a:ext cx="1061076" cy="698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6591" y="3821097"/>
            <a:ext cx="398384" cy="46766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1397" y="3908962"/>
            <a:ext cx="663591" cy="41028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6933" y="4509427"/>
            <a:ext cx="479657" cy="40059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1434" y="4500721"/>
            <a:ext cx="541867" cy="39188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5564" y="5032232"/>
            <a:ext cx="1154402" cy="8107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092" y="4316431"/>
            <a:ext cx="1169375" cy="86968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5359" y="4087145"/>
            <a:ext cx="239407" cy="23210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6637" y="4087144"/>
            <a:ext cx="239407" cy="23210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0998" y="3954805"/>
            <a:ext cx="239407" cy="23210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8309" y="2118546"/>
            <a:ext cx="1232245" cy="10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1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Контент-стратегия – общая информация</a:t>
            </a:r>
          </a:p>
        </p:txBody>
      </p:sp>
      <p:pic>
        <p:nvPicPr>
          <p:cNvPr id="3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67" y="6059857"/>
            <a:ext cx="953533" cy="798143"/>
          </a:xfrm>
          <a:prstGeom prst="rect">
            <a:avLst/>
          </a:prstGeom>
        </p:spPr>
      </p:pic>
      <p:pic>
        <p:nvPicPr>
          <p:cNvPr id="4" name="Picture 6" descr="https://hladun.org/wp-content/uploads/2017/07/communication_hladunglossary.png">
            <a:extLst>
              <a:ext uri="{FF2B5EF4-FFF2-40B4-BE49-F238E27FC236}">
                <a16:creationId xmlns:a16="http://schemas.microsoft.com/office/drawing/2014/main" id="{D82DB2C1-7891-46F3-9C2F-BA69A7CCF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99" r="14503"/>
          <a:stretch/>
        </p:blipFill>
        <p:spPr bwMode="auto">
          <a:xfrm>
            <a:off x="367913" y="1242592"/>
            <a:ext cx="2259460" cy="14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388D3D-96D6-4376-9998-48AB2A1D8A95}"/>
              </a:ext>
            </a:extLst>
          </p:cNvPr>
          <p:cNvSpPr/>
          <p:nvPr/>
        </p:nvSpPr>
        <p:spPr>
          <a:xfrm>
            <a:off x="367913" y="2681151"/>
            <a:ext cx="2259460" cy="27378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388D3D-96D6-4376-9998-48AB2A1D8A95}"/>
              </a:ext>
            </a:extLst>
          </p:cNvPr>
          <p:cNvSpPr/>
          <p:nvPr/>
        </p:nvSpPr>
        <p:spPr>
          <a:xfrm>
            <a:off x="367913" y="4401084"/>
            <a:ext cx="2259460" cy="17392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388D3D-96D6-4376-9998-48AB2A1D8A95}"/>
              </a:ext>
            </a:extLst>
          </p:cNvPr>
          <p:cNvSpPr/>
          <p:nvPr/>
        </p:nvSpPr>
        <p:spPr>
          <a:xfrm>
            <a:off x="367913" y="5489069"/>
            <a:ext cx="2259460" cy="1074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1EA557-7492-4632-9EC4-55C512B431BE}"/>
              </a:ext>
            </a:extLst>
          </p:cNvPr>
          <p:cNvSpPr/>
          <p:nvPr/>
        </p:nvSpPr>
        <p:spPr>
          <a:xfrm>
            <a:off x="367913" y="2865359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РЕШЕНИЕ: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Контент-стратегия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16537C-0BB2-4541-81AE-669D08957713}"/>
              </a:ext>
            </a:extLst>
          </p:cNvPr>
          <p:cNvSpPr/>
          <p:nvPr/>
        </p:nvSpPr>
        <p:spPr>
          <a:xfrm>
            <a:off x="346108" y="4471550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СРОКИ: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40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-60 рабочих дней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C222B2-30D6-4583-A923-57ACC02A817B}"/>
              </a:ext>
            </a:extLst>
          </p:cNvPr>
          <p:cNvSpPr/>
          <p:nvPr/>
        </p:nvSpPr>
        <p:spPr>
          <a:xfrm>
            <a:off x="346108" y="5580843"/>
            <a:ext cx="2259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ОТЧЕТНОСТЬ: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Единоразовый отчет в формате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PPT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+ база сообщений в формате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Excel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52137A8-F769-440E-824F-3A9EF6F19A79}"/>
              </a:ext>
            </a:extLst>
          </p:cNvPr>
          <p:cNvSpPr/>
          <p:nvPr/>
        </p:nvSpPr>
        <p:spPr>
          <a:xfrm>
            <a:off x="7614150" y="1641499"/>
            <a:ext cx="4577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ЧТО АНАЛИЗИРУЕМ </a:t>
            </a:r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2184C802-F219-4054-A678-1336E1C7AA44}"/>
              </a:ext>
            </a:extLst>
          </p:cNvPr>
          <p:cNvSpPr/>
          <p:nvPr/>
        </p:nvSpPr>
        <p:spPr>
          <a:xfrm>
            <a:off x="3111278" y="1446331"/>
            <a:ext cx="2676609" cy="2468902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D4BF2C2D-31AC-464B-BA33-6D8414365D55}"/>
              </a:ext>
            </a:extLst>
          </p:cNvPr>
          <p:cNvSpPr/>
          <p:nvPr/>
        </p:nvSpPr>
        <p:spPr>
          <a:xfrm>
            <a:off x="5300548" y="2908645"/>
            <a:ext cx="2433642" cy="201896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id="{5ACF0577-44E1-4E02-9A75-6DE83C07164A}"/>
              </a:ext>
            </a:extLst>
          </p:cNvPr>
          <p:cNvSpPr/>
          <p:nvPr/>
        </p:nvSpPr>
        <p:spPr>
          <a:xfrm>
            <a:off x="3281400" y="3990032"/>
            <a:ext cx="2433642" cy="1997998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34A00A0E-9376-4B06-BFC6-85BD3D995610}"/>
              </a:ext>
            </a:extLst>
          </p:cNvPr>
          <p:cNvSpPr/>
          <p:nvPr/>
        </p:nvSpPr>
        <p:spPr>
          <a:xfrm>
            <a:off x="5475225" y="5011064"/>
            <a:ext cx="2106100" cy="1366257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8A7A688E-8186-4638-AC34-27CA6A01C350}"/>
              </a:ext>
            </a:extLst>
          </p:cNvPr>
          <p:cNvSpPr/>
          <p:nvPr/>
        </p:nvSpPr>
        <p:spPr>
          <a:xfrm>
            <a:off x="5610908" y="1446331"/>
            <a:ext cx="1866164" cy="1366257"/>
          </a:xfrm>
          <a:prstGeom prst="hexagon">
            <a:avLst>
              <a:gd name="adj" fmla="val 26079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5715042" y="5840653"/>
            <a:ext cx="1631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Составление контент-плана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Шестиугольник 20">
            <a:extLst>
              <a:ext uri="{FF2B5EF4-FFF2-40B4-BE49-F238E27FC236}">
                <a16:creationId xmlns:a16="http://schemas.microsoft.com/office/drawing/2014/main" id="{7278DDB7-411D-441B-82F0-F477C48F871B}"/>
              </a:ext>
            </a:extLst>
          </p:cNvPr>
          <p:cNvSpPr/>
          <p:nvPr/>
        </p:nvSpPr>
        <p:spPr>
          <a:xfrm>
            <a:off x="7332593" y="3942525"/>
            <a:ext cx="2106100" cy="1952757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Шестиугольник 21">
            <a:extLst>
              <a:ext uri="{FF2B5EF4-FFF2-40B4-BE49-F238E27FC236}">
                <a16:creationId xmlns:a16="http://schemas.microsoft.com/office/drawing/2014/main" id="{235765B6-86FA-416D-A52B-897B5465251E}"/>
              </a:ext>
            </a:extLst>
          </p:cNvPr>
          <p:cNvSpPr/>
          <p:nvPr/>
        </p:nvSpPr>
        <p:spPr>
          <a:xfrm>
            <a:off x="7474462" y="2331629"/>
            <a:ext cx="1836323" cy="1527440"/>
          </a:xfrm>
          <a:prstGeom prst="hexagon">
            <a:avLst>
              <a:gd name="adj" fmla="val 2317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Стрелка: пятиугольник 5">
            <a:extLst>
              <a:ext uri="{FF2B5EF4-FFF2-40B4-BE49-F238E27FC236}">
                <a16:creationId xmlns:a16="http://schemas.microsoft.com/office/drawing/2014/main" id="{034E1A3C-8762-459A-B177-B3914E3DA88B}"/>
              </a:ext>
            </a:extLst>
          </p:cNvPr>
          <p:cNvSpPr/>
          <p:nvPr/>
        </p:nvSpPr>
        <p:spPr>
          <a:xfrm flipH="1">
            <a:off x="7481945" y="1502845"/>
            <a:ext cx="4710055" cy="720296"/>
          </a:xfrm>
          <a:prstGeom prst="homePlate">
            <a:avLst>
              <a:gd name="adj" fmla="val 30743"/>
            </a:avLst>
          </a:prstGeom>
          <a:solidFill>
            <a:srgbClr val="926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52137A8-F769-440E-824F-3A9EF6F19A79}"/>
              </a:ext>
            </a:extLst>
          </p:cNvPr>
          <p:cNvSpPr/>
          <p:nvPr/>
        </p:nvSpPr>
        <p:spPr>
          <a:xfrm>
            <a:off x="7614151" y="1650802"/>
            <a:ext cx="4577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ЧТО АНАЛИЗИРУЕМ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5788128" y="2350923"/>
            <a:ext cx="1525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Анализ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лучших активаций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7629746" y="5248951"/>
            <a:ext cx="1525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Оценка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активности конкурента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3699887" y="5156617"/>
            <a:ext cx="1600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Сравнение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представления брендов в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digital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пространстве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3621417" y="3042359"/>
            <a:ext cx="1714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Определение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лучшего контента 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под конкретную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 платформу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5804416" y="4134112"/>
            <a:ext cx="1525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Оценка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эффективности публикаций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,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в </a:t>
            </a:r>
            <a:r>
              <a:rPr kumimoji="0" lang="ru-RU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т.ч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. проплаченных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7629746" y="3042360"/>
            <a:ext cx="1525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Выявление текущих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проблем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 и ошибок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F388D3D-96D6-4376-9998-48AB2A1D8A95}"/>
              </a:ext>
            </a:extLst>
          </p:cNvPr>
          <p:cNvSpPr/>
          <p:nvPr/>
        </p:nvSpPr>
        <p:spPr>
          <a:xfrm>
            <a:off x="367913" y="4979121"/>
            <a:ext cx="2259460" cy="568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528F435-1F9A-485A-83B5-42B2B060A569}"/>
              </a:ext>
            </a:extLst>
          </p:cNvPr>
          <p:cNvSpPr/>
          <p:nvPr/>
        </p:nvSpPr>
        <p:spPr>
          <a:xfrm>
            <a:off x="337233" y="5032667"/>
            <a:ext cx="2589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СТОИМОСТЬ: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 200 000 рублей без НДС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F388D3D-96D6-4376-9998-48AB2A1D8A95}"/>
              </a:ext>
            </a:extLst>
          </p:cNvPr>
          <p:cNvSpPr/>
          <p:nvPr/>
        </p:nvSpPr>
        <p:spPr>
          <a:xfrm>
            <a:off x="367913" y="3416695"/>
            <a:ext cx="2259460" cy="9843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CB5AA0-AC6F-4210-BE09-512B550CC5D9}"/>
              </a:ext>
            </a:extLst>
          </p:cNvPr>
          <p:cNvSpPr/>
          <p:nvPr/>
        </p:nvSpPr>
        <p:spPr>
          <a:xfrm>
            <a:off x="367913" y="3414552"/>
            <a:ext cx="23683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ЗАДАЧИ: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Оценка полезности контента, публикуемого официальными сообществами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3627" y="3240658"/>
            <a:ext cx="1194354" cy="9732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8619" y="3044525"/>
            <a:ext cx="239407" cy="2321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9897" y="3044524"/>
            <a:ext cx="239407" cy="23210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4258" y="2912185"/>
            <a:ext cx="239407" cy="23210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8619" y="1529409"/>
            <a:ext cx="988192" cy="8840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0253" y="2524703"/>
            <a:ext cx="968315" cy="58373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6045" y="1617722"/>
            <a:ext cx="1800704" cy="15265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7215" y="3973691"/>
            <a:ext cx="1264089" cy="122554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0188" y="5000206"/>
            <a:ext cx="854210" cy="91522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76" y="4152065"/>
            <a:ext cx="1359010" cy="10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6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Trend-watching </a:t>
            </a: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– общая информация</a:t>
            </a:r>
          </a:p>
        </p:txBody>
      </p:sp>
      <p:pic>
        <p:nvPicPr>
          <p:cNvPr id="3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67" y="6059857"/>
            <a:ext cx="953533" cy="79814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D8BB7-3637-4324-B19F-F5BDD5CA1712}"/>
              </a:ext>
            </a:extLst>
          </p:cNvPr>
          <p:cNvSpPr/>
          <p:nvPr/>
        </p:nvSpPr>
        <p:spPr>
          <a:xfrm>
            <a:off x="263516" y="3811092"/>
            <a:ext cx="2259460" cy="2737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6DC939-BE9F-49A7-905D-1B19C377CF2E}"/>
              </a:ext>
            </a:extLst>
          </p:cNvPr>
          <p:cNvSpPr/>
          <p:nvPr/>
        </p:nvSpPr>
        <p:spPr>
          <a:xfrm>
            <a:off x="260989" y="2382741"/>
            <a:ext cx="2259460" cy="2737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4" descr="https://proplan.co.nz/wp-content/uploads/sites/3/2016/03/Proplan-Innovation.jpg">
            <a:extLst>
              <a:ext uri="{FF2B5EF4-FFF2-40B4-BE49-F238E27FC236}">
                <a16:creationId xmlns:a16="http://schemas.microsoft.com/office/drawing/2014/main" id="{8F6147CC-8FF7-4056-A01E-2A81F0DF4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210"/>
          <a:stretch/>
        </p:blipFill>
        <p:spPr bwMode="auto">
          <a:xfrm>
            <a:off x="260989" y="1528161"/>
            <a:ext cx="2259460" cy="14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6DC939-BE9F-49A7-905D-1B19C377CF2E}"/>
              </a:ext>
            </a:extLst>
          </p:cNvPr>
          <p:cNvSpPr/>
          <p:nvPr/>
        </p:nvSpPr>
        <p:spPr>
          <a:xfrm>
            <a:off x="258462" y="3556309"/>
            <a:ext cx="2259460" cy="2737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6DC939-BE9F-49A7-905D-1B19C377CF2E}"/>
              </a:ext>
            </a:extLst>
          </p:cNvPr>
          <p:cNvSpPr/>
          <p:nvPr/>
        </p:nvSpPr>
        <p:spPr>
          <a:xfrm>
            <a:off x="253408" y="4499453"/>
            <a:ext cx="2259460" cy="621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6DC939-BE9F-49A7-905D-1B19C377CF2E}"/>
              </a:ext>
            </a:extLst>
          </p:cNvPr>
          <p:cNvSpPr/>
          <p:nvPr/>
        </p:nvSpPr>
        <p:spPr>
          <a:xfrm>
            <a:off x="268570" y="5794049"/>
            <a:ext cx="2259460" cy="754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71EA557-7492-4632-9EC4-55C512B431BE}"/>
              </a:ext>
            </a:extLst>
          </p:cNvPr>
          <p:cNvSpPr/>
          <p:nvPr/>
        </p:nvSpPr>
        <p:spPr>
          <a:xfrm>
            <a:off x="253408" y="3053228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РЕШЕНИЕ: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Trend-watching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16537C-0BB2-4541-81AE-669D08957713}"/>
              </a:ext>
            </a:extLst>
          </p:cNvPr>
          <p:cNvSpPr/>
          <p:nvPr/>
        </p:nvSpPr>
        <p:spPr>
          <a:xfrm>
            <a:off x="281811" y="4640718"/>
            <a:ext cx="205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СРОКИ: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7-10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рабочих дней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28F435-1F9A-485A-83B5-42B2B060A569}"/>
              </a:ext>
            </a:extLst>
          </p:cNvPr>
          <p:cNvSpPr/>
          <p:nvPr/>
        </p:nvSpPr>
        <p:spPr>
          <a:xfrm>
            <a:off x="268570" y="5249553"/>
            <a:ext cx="2589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СТОИМОСТЬ: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 </a:t>
            </a:r>
            <a:r>
              <a:rPr lang="ru-RU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85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000 рублей без НДС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C222B2-30D6-4583-A923-57ACC02A817B}"/>
              </a:ext>
            </a:extLst>
          </p:cNvPr>
          <p:cNvSpPr/>
          <p:nvPr/>
        </p:nvSpPr>
        <p:spPr>
          <a:xfrm>
            <a:off x="268570" y="5848337"/>
            <a:ext cx="225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ОТЧЕТНОСТЬ: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Ежемесячный отчет в формате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PPT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ACB5AA0-AC6F-4210-BE09-512B550CC5D9}"/>
              </a:ext>
            </a:extLst>
          </p:cNvPr>
          <p:cNvSpPr/>
          <p:nvPr/>
        </p:nvSpPr>
        <p:spPr>
          <a:xfrm>
            <a:off x="263516" y="3693712"/>
            <a:ext cx="2368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ЗАДАЧИ: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Быстрая оценка краткосрочных трендов в социальных медиа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Стрелка: пятиугольник 5">
            <a:extLst>
              <a:ext uri="{FF2B5EF4-FFF2-40B4-BE49-F238E27FC236}">
                <a16:creationId xmlns:a16="http://schemas.microsoft.com/office/drawing/2014/main" id="{034E1A3C-8762-459A-B177-B3914E3DA88B}"/>
              </a:ext>
            </a:extLst>
          </p:cNvPr>
          <p:cNvSpPr/>
          <p:nvPr/>
        </p:nvSpPr>
        <p:spPr>
          <a:xfrm flipH="1">
            <a:off x="7481945" y="1446331"/>
            <a:ext cx="4710055" cy="782388"/>
          </a:xfrm>
          <a:prstGeom prst="homePlate">
            <a:avLst>
              <a:gd name="adj" fmla="val 30743"/>
            </a:avLst>
          </a:prstGeom>
          <a:solidFill>
            <a:srgbClr val="81A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52137A8-F769-440E-824F-3A9EF6F19A79}"/>
              </a:ext>
            </a:extLst>
          </p:cNvPr>
          <p:cNvSpPr/>
          <p:nvPr/>
        </p:nvSpPr>
        <p:spPr>
          <a:xfrm>
            <a:off x="7614150" y="1641499"/>
            <a:ext cx="4577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ЧТО АНАЛИЗИРУЕМ </a:t>
            </a:r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2184C802-F219-4054-A678-1336E1C7AA44}"/>
              </a:ext>
            </a:extLst>
          </p:cNvPr>
          <p:cNvSpPr/>
          <p:nvPr/>
        </p:nvSpPr>
        <p:spPr>
          <a:xfrm>
            <a:off x="3111278" y="1446331"/>
            <a:ext cx="2676609" cy="2468902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id="{D4BF2C2D-31AC-464B-BA33-6D8414365D55}"/>
              </a:ext>
            </a:extLst>
          </p:cNvPr>
          <p:cNvSpPr/>
          <p:nvPr/>
        </p:nvSpPr>
        <p:spPr>
          <a:xfrm>
            <a:off x="5300548" y="2908645"/>
            <a:ext cx="2433642" cy="201896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Шестиугольник 20">
            <a:extLst>
              <a:ext uri="{FF2B5EF4-FFF2-40B4-BE49-F238E27FC236}">
                <a16:creationId xmlns:a16="http://schemas.microsoft.com/office/drawing/2014/main" id="{5ACF0577-44E1-4E02-9A75-6DE83C07164A}"/>
              </a:ext>
            </a:extLst>
          </p:cNvPr>
          <p:cNvSpPr/>
          <p:nvPr/>
        </p:nvSpPr>
        <p:spPr>
          <a:xfrm>
            <a:off x="3281400" y="3990032"/>
            <a:ext cx="2433642" cy="1997998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Шестиугольник 21">
            <a:extLst>
              <a:ext uri="{FF2B5EF4-FFF2-40B4-BE49-F238E27FC236}">
                <a16:creationId xmlns:a16="http://schemas.microsoft.com/office/drawing/2014/main" id="{34A00A0E-9376-4B06-BFC6-85BD3D995610}"/>
              </a:ext>
            </a:extLst>
          </p:cNvPr>
          <p:cNvSpPr/>
          <p:nvPr/>
        </p:nvSpPr>
        <p:spPr>
          <a:xfrm>
            <a:off x="5475225" y="5011064"/>
            <a:ext cx="2106100" cy="1366257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Шестиугольник 22">
            <a:extLst>
              <a:ext uri="{FF2B5EF4-FFF2-40B4-BE49-F238E27FC236}">
                <a16:creationId xmlns:a16="http://schemas.microsoft.com/office/drawing/2014/main" id="{8A7A688E-8186-4638-AC34-27CA6A01C350}"/>
              </a:ext>
            </a:extLst>
          </p:cNvPr>
          <p:cNvSpPr/>
          <p:nvPr/>
        </p:nvSpPr>
        <p:spPr>
          <a:xfrm>
            <a:off x="5610908" y="1446331"/>
            <a:ext cx="1866164" cy="1366257"/>
          </a:xfrm>
          <a:prstGeom prst="hexagon">
            <a:avLst>
              <a:gd name="adj" fmla="val 26079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Шестиугольник 24">
            <a:extLst>
              <a:ext uri="{FF2B5EF4-FFF2-40B4-BE49-F238E27FC236}">
                <a16:creationId xmlns:a16="http://schemas.microsoft.com/office/drawing/2014/main" id="{7278DDB7-411D-441B-82F0-F477C48F871B}"/>
              </a:ext>
            </a:extLst>
          </p:cNvPr>
          <p:cNvSpPr/>
          <p:nvPr/>
        </p:nvSpPr>
        <p:spPr>
          <a:xfrm>
            <a:off x="7332593" y="3942525"/>
            <a:ext cx="2106100" cy="1952757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Шестиугольник 25">
            <a:extLst>
              <a:ext uri="{FF2B5EF4-FFF2-40B4-BE49-F238E27FC236}">
                <a16:creationId xmlns:a16="http://schemas.microsoft.com/office/drawing/2014/main" id="{235765B6-86FA-416D-A52B-897B5465251E}"/>
              </a:ext>
            </a:extLst>
          </p:cNvPr>
          <p:cNvSpPr/>
          <p:nvPr/>
        </p:nvSpPr>
        <p:spPr>
          <a:xfrm>
            <a:off x="7481945" y="2319028"/>
            <a:ext cx="1836323" cy="1527440"/>
          </a:xfrm>
          <a:prstGeom prst="hexagon">
            <a:avLst>
              <a:gd name="adj" fmla="val 23170"/>
              <a:gd name="vf" fmla="val 11547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1107CF9-3823-4DA9-B5A6-6839EF84EB79}"/>
              </a:ext>
            </a:extLst>
          </p:cNvPr>
          <p:cNvSpPr/>
          <p:nvPr/>
        </p:nvSpPr>
        <p:spPr>
          <a:xfrm>
            <a:off x="5692983" y="5756438"/>
            <a:ext cx="1711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Мониторинг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изменения продуктов и услуг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29644" y="2310244"/>
            <a:ext cx="163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Описание тренда и его анализ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603227" y="4989031"/>
            <a:ext cx="1660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Отслеживание </a:t>
            </a:r>
            <a:r>
              <a:rPr lang="ru-RU" sz="1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топовых</a:t>
            </a:r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трендов 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по количеству сообщений и запросов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67193" y="3053228"/>
            <a:ext cx="214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Проверка распространения 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тренда в социальных сетях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99913" y="5163350"/>
            <a:ext cx="1771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Составление </a:t>
            </a:r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рейтинга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текущих конкурентов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440912" y="3028072"/>
            <a:ext cx="1950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Фиксация изменения 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положения 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конкурентов в рейтинге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81455" y="4078626"/>
            <a:ext cx="1959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Анализ </a:t>
            </a:r>
            <a:r>
              <a:rPr lang="ru-RU" sz="1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инфоповодов</a:t>
            </a:r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послуживших причиной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изменений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trend watching pictu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53" y="4143196"/>
            <a:ext cx="1209634" cy="80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07" y="5123320"/>
            <a:ext cx="1295312" cy="6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4217" y="3134839"/>
            <a:ext cx="1527859" cy="10771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6693" y="1754196"/>
            <a:ext cx="1429788" cy="12570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5800" y="4134429"/>
            <a:ext cx="1228611" cy="109376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5788" y="2332585"/>
            <a:ext cx="859707" cy="760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1798" y="1533137"/>
            <a:ext cx="1121363" cy="8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8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1054</Words>
  <Application>Microsoft Office PowerPoint</Application>
  <PresentationFormat>Широкоэкранный</PresentationFormat>
  <Paragraphs>282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Nezgovorova</dc:creator>
  <cp:lastModifiedBy>Tatyana Naumova</cp:lastModifiedBy>
  <cp:revision>98</cp:revision>
  <dcterms:created xsi:type="dcterms:W3CDTF">2018-04-26T13:32:46Z</dcterms:created>
  <dcterms:modified xsi:type="dcterms:W3CDTF">2021-02-05T13:28:00Z</dcterms:modified>
</cp:coreProperties>
</file>