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A6506-1D69-4D56-91A0-43745F17B1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579E9-7D3C-4C85-8A33-2516063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5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71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2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6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9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9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8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7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5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6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D3F3-1EF2-43EB-B039-E88F0761BF2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F73A-B156-4162-9B58-0980C10EA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34" Type="http://schemas.openxmlformats.org/officeDocument/2006/relationships/image" Target="../media/image47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24" Type="http://schemas.openxmlformats.org/officeDocument/2006/relationships/image" Target="../media/image37.jpe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jpe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jpeg"/><Relationship Id="rId30" Type="http://schemas.openxmlformats.org/officeDocument/2006/relationships/image" Target="../media/image43.png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gital behavior">
            <a:extLst>
              <a:ext uri="{FF2B5EF4-FFF2-40B4-BE49-F238E27FC236}">
                <a16:creationId xmlns:a16="http://schemas.microsoft.com/office/drawing/2014/main" id="{144253C2-98AF-4E9F-9BDA-0560B5FA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1" y="145211"/>
            <a:ext cx="11794269" cy="65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4EEE0C-162C-4A20-9079-CDDACE4A55B1}"/>
              </a:ext>
            </a:extLst>
          </p:cNvPr>
          <p:cNvSpPr/>
          <p:nvPr/>
        </p:nvSpPr>
        <p:spPr>
          <a:xfrm>
            <a:off x="8609524" y="5912662"/>
            <a:ext cx="3582477" cy="94533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27840-7F0B-46AF-A01F-9C0DAC0AD37F}"/>
              </a:ext>
            </a:extLst>
          </p:cNvPr>
          <p:cNvSpPr txBox="1"/>
          <p:nvPr/>
        </p:nvSpPr>
        <p:spPr>
          <a:xfrm>
            <a:off x="9302218" y="5943155"/>
            <a:ext cx="275628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OMI</a:t>
            </a:r>
            <a:r>
              <a:rPr lang="en-US" sz="1467" cap="all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is the </a:t>
            </a:r>
            <a:r>
              <a:rPr lang="en-US" sz="1467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only ISO 20252</a:t>
            </a:r>
            <a:r>
              <a:rPr lang="ru-RU" sz="1467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 2019 </a:t>
            </a:r>
            <a:r>
              <a:rPr lang="en-US" sz="1467" cap="all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certified online panel provider in Russia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923B14-A449-448F-9325-48D368DD6C5E}"/>
              </a:ext>
            </a:extLst>
          </p:cNvPr>
          <p:cNvSpPr/>
          <p:nvPr/>
        </p:nvSpPr>
        <p:spPr>
          <a:xfrm>
            <a:off x="8717986" y="42180"/>
            <a:ext cx="3410225" cy="287130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9BFA0-4749-49A4-A4AB-E7EB2A4C9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30" y="108807"/>
            <a:ext cx="3148740" cy="2635613"/>
          </a:xfrm>
          <a:prstGeom prst="rect">
            <a:avLst/>
          </a:prstGeom>
          <a:solidFill>
            <a:schemeClr val="bg1">
              <a:alpha val="51000"/>
            </a:schemeClr>
          </a:solidFill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422119-9E7F-4D55-9BB3-053196CBC861}"/>
              </a:ext>
            </a:extLst>
          </p:cNvPr>
          <p:cNvSpPr/>
          <p:nvPr/>
        </p:nvSpPr>
        <p:spPr>
          <a:xfrm>
            <a:off x="185861" y="2913484"/>
            <a:ext cx="3436400" cy="189263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ТЕСТИРОВАНИЕ КРЕАТИВОВ, КОНЦЕПЦИЙ И ИДЕЙ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3C2907-1ADA-4EBB-8244-4F8E4B056B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24" y="5981502"/>
            <a:ext cx="731287" cy="7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6593570-BB7A-40E3-94A1-8AEDEF7AEA34}"/>
              </a:ext>
            </a:extLst>
          </p:cNvPr>
          <p:cNvSpPr/>
          <p:nvPr/>
        </p:nvSpPr>
        <p:spPr>
          <a:xfrm>
            <a:off x="3029529" y="2032002"/>
            <a:ext cx="960583" cy="716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89687B5-9688-4C4B-866E-C1C40FC3727C}"/>
              </a:ext>
            </a:extLst>
          </p:cNvPr>
          <p:cNvSpPr/>
          <p:nvPr/>
        </p:nvSpPr>
        <p:spPr>
          <a:xfrm>
            <a:off x="1810330" y="2023183"/>
            <a:ext cx="960583" cy="716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E36B4-EB09-4270-892E-38D386BBA3E2}"/>
              </a:ext>
            </a:extLst>
          </p:cNvPr>
          <p:cNvSpPr txBox="1"/>
          <p:nvPr/>
        </p:nvSpPr>
        <p:spPr>
          <a:xfrm>
            <a:off x="421019" y="397172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altLang="ru-RU" sz="2600" b="1" dirty="0">
                <a:solidFill>
                  <a:schemeClr val="bg1"/>
                </a:solidFill>
              </a:rPr>
              <a:t>Методики </a:t>
            </a:r>
            <a:r>
              <a:rPr lang="en-US" altLang="ru-RU" sz="2600" b="1" dirty="0">
                <a:solidFill>
                  <a:schemeClr val="bg1"/>
                </a:solidFill>
              </a:rPr>
              <a:t>OMI</a:t>
            </a:r>
            <a:r>
              <a:rPr lang="ru-RU" altLang="ru-RU" sz="2600" b="1" dirty="0">
                <a:solidFill>
                  <a:schemeClr val="bg1"/>
                </a:solidFill>
              </a:rPr>
              <a:t> позволяют принимать решения быстро и взвешенно </a:t>
            </a:r>
          </a:p>
        </p:txBody>
      </p:sp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663B505B-11F5-4AA4-83E3-834323B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5" b="8406"/>
          <a:stretch/>
        </p:blipFill>
        <p:spPr bwMode="auto">
          <a:xfrm>
            <a:off x="10638633" y="5338749"/>
            <a:ext cx="1257803" cy="1217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09A1086-D740-48AC-8B01-547F20E4A084}"/>
              </a:ext>
            </a:extLst>
          </p:cNvPr>
          <p:cNvSpPr/>
          <p:nvPr/>
        </p:nvSpPr>
        <p:spPr>
          <a:xfrm>
            <a:off x="1667171" y="1810328"/>
            <a:ext cx="1219199" cy="420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/>
              <a:t>ЗАПУСКАТЬ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FB9100-6398-4692-A876-02204588D367}"/>
              </a:ext>
            </a:extLst>
          </p:cNvPr>
          <p:cNvSpPr/>
          <p:nvPr/>
        </p:nvSpPr>
        <p:spPr>
          <a:xfrm>
            <a:off x="2918531" y="1810328"/>
            <a:ext cx="1219199" cy="4201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СРЕДНЯЯ СВЯЗЬ С БРЕНДОМ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C5C79-2D2F-4404-9983-1EB9C4FBBC67}"/>
              </a:ext>
            </a:extLst>
          </p:cNvPr>
          <p:cNvSpPr txBox="1"/>
          <p:nvPr/>
        </p:nvSpPr>
        <p:spPr>
          <a:xfrm>
            <a:off x="295564" y="2281386"/>
            <a:ext cx="157941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Концепция </a:t>
            </a:r>
            <a:r>
              <a:rPr lang="en-US" dirty="0"/>
              <a:t> 1</a:t>
            </a:r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  <a:p>
            <a:r>
              <a:rPr lang="ru-RU" dirty="0"/>
              <a:t>Концепция</a:t>
            </a:r>
            <a:r>
              <a:rPr lang="en-US" dirty="0"/>
              <a:t>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00" dirty="0"/>
          </a:p>
          <a:p>
            <a:r>
              <a:rPr lang="ru-RU" dirty="0"/>
              <a:t>Концепция</a:t>
            </a:r>
            <a:r>
              <a:rPr lang="en-US" dirty="0"/>
              <a:t> 3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F7E6AE0-EC76-44B4-84AF-5A078EC7D517}"/>
              </a:ext>
            </a:extLst>
          </p:cNvPr>
          <p:cNvSpPr/>
          <p:nvPr/>
        </p:nvSpPr>
        <p:spPr>
          <a:xfrm>
            <a:off x="1942402" y="2256364"/>
            <a:ext cx="7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65%</a:t>
            </a:r>
            <a:endParaRPr lang="ru-RU" sz="2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954C48-C49E-48F9-8EDD-32A73BBDEEBD}"/>
              </a:ext>
            </a:extLst>
          </p:cNvPr>
          <p:cNvSpPr/>
          <p:nvPr/>
        </p:nvSpPr>
        <p:spPr>
          <a:xfrm>
            <a:off x="3170501" y="2256364"/>
            <a:ext cx="7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42%</a:t>
            </a:r>
            <a:endParaRPr lang="ru-RU" sz="2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5188567-98E5-4E9D-BAC6-7F0EAD303640}"/>
              </a:ext>
            </a:extLst>
          </p:cNvPr>
          <p:cNvSpPr/>
          <p:nvPr/>
        </p:nvSpPr>
        <p:spPr>
          <a:xfrm>
            <a:off x="3029529" y="3293091"/>
            <a:ext cx="960583" cy="716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9019D24-B4C4-4AD3-A2F0-8B19DF7E126A}"/>
              </a:ext>
            </a:extLst>
          </p:cNvPr>
          <p:cNvSpPr/>
          <p:nvPr/>
        </p:nvSpPr>
        <p:spPr>
          <a:xfrm>
            <a:off x="1810330" y="3284273"/>
            <a:ext cx="960583" cy="716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1B3DB8F-B450-4464-83C7-CB31BBC48C26}"/>
              </a:ext>
            </a:extLst>
          </p:cNvPr>
          <p:cNvSpPr/>
          <p:nvPr/>
        </p:nvSpPr>
        <p:spPr>
          <a:xfrm>
            <a:off x="1667171" y="3071417"/>
            <a:ext cx="1219199" cy="4201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/>
              <a:t>НЕ ЗАПУСКАТЬ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305586B-C9B1-48AE-A6E6-507E4D1D3E85}"/>
              </a:ext>
            </a:extLst>
          </p:cNvPr>
          <p:cNvSpPr/>
          <p:nvPr/>
        </p:nvSpPr>
        <p:spPr>
          <a:xfrm>
            <a:off x="2918531" y="3071417"/>
            <a:ext cx="1219199" cy="4201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СРЕДНЯЯ СВЯЗЬ С БРЕНДОМ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D04F48C-CA36-49A3-97CD-712DE036A3E4}"/>
              </a:ext>
            </a:extLst>
          </p:cNvPr>
          <p:cNvSpPr/>
          <p:nvPr/>
        </p:nvSpPr>
        <p:spPr>
          <a:xfrm>
            <a:off x="1942402" y="3517453"/>
            <a:ext cx="7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36%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EAED0FC-66DF-445B-8B76-561A1ED1AC21}"/>
              </a:ext>
            </a:extLst>
          </p:cNvPr>
          <p:cNvSpPr/>
          <p:nvPr/>
        </p:nvSpPr>
        <p:spPr>
          <a:xfrm>
            <a:off x="3170501" y="3517453"/>
            <a:ext cx="7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37%</a:t>
            </a:r>
            <a:endParaRPr lang="ru-RU" sz="2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C7191FE-5A34-4E9A-B9D0-74A2A617C07D}"/>
              </a:ext>
            </a:extLst>
          </p:cNvPr>
          <p:cNvSpPr/>
          <p:nvPr/>
        </p:nvSpPr>
        <p:spPr>
          <a:xfrm>
            <a:off x="3029529" y="4435607"/>
            <a:ext cx="960583" cy="716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FB2D6A0-EDFA-4DD4-B973-8DE5892AFAAB}"/>
              </a:ext>
            </a:extLst>
          </p:cNvPr>
          <p:cNvSpPr/>
          <p:nvPr/>
        </p:nvSpPr>
        <p:spPr>
          <a:xfrm>
            <a:off x="1810330" y="4426789"/>
            <a:ext cx="960583" cy="716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C38B10D-3CA2-4738-81C0-AF8633B9EAE4}"/>
              </a:ext>
            </a:extLst>
          </p:cNvPr>
          <p:cNvSpPr/>
          <p:nvPr/>
        </p:nvSpPr>
        <p:spPr>
          <a:xfrm>
            <a:off x="1667171" y="4213933"/>
            <a:ext cx="1219199" cy="420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/>
              <a:t>ЗАПУСКАТЬ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95BE703-A0BC-42F0-8D5D-8481D4E7A29C}"/>
              </a:ext>
            </a:extLst>
          </p:cNvPr>
          <p:cNvSpPr/>
          <p:nvPr/>
        </p:nvSpPr>
        <p:spPr>
          <a:xfrm>
            <a:off x="2918531" y="4213933"/>
            <a:ext cx="1219199" cy="420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ВЫСОКАЯ </a:t>
            </a:r>
            <a:r>
              <a:rPr lang="ru-RU" sz="1100" b="1" dirty="0" err="1"/>
              <a:t>СВЯЗь</a:t>
            </a:r>
            <a:r>
              <a:rPr lang="ru-RU" sz="1100" b="1" dirty="0"/>
              <a:t> С БРЕНДОМ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88C8935-C571-493D-840C-AA899137FAC0}"/>
              </a:ext>
            </a:extLst>
          </p:cNvPr>
          <p:cNvSpPr/>
          <p:nvPr/>
        </p:nvSpPr>
        <p:spPr>
          <a:xfrm>
            <a:off x="1942402" y="4659969"/>
            <a:ext cx="7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67%</a:t>
            </a:r>
            <a:endParaRPr lang="ru-RU" sz="24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9CF761B-705E-43EE-9FEB-DFB251AAFEF2}"/>
              </a:ext>
            </a:extLst>
          </p:cNvPr>
          <p:cNvSpPr/>
          <p:nvPr/>
        </p:nvSpPr>
        <p:spPr>
          <a:xfrm>
            <a:off x="3170501" y="4659969"/>
            <a:ext cx="7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68%</a:t>
            </a:r>
            <a:endParaRPr lang="ru-RU" sz="2400" dirty="0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3AED3406-9A18-47B8-9079-F64DE8EF6BE2}"/>
              </a:ext>
            </a:extLst>
          </p:cNvPr>
          <p:cNvSpPr/>
          <p:nvPr/>
        </p:nvSpPr>
        <p:spPr>
          <a:xfrm>
            <a:off x="1874983" y="5286216"/>
            <a:ext cx="778419" cy="3232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5C58EDD6-B8D0-444C-9284-A32855358608}"/>
              </a:ext>
            </a:extLst>
          </p:cNvPr>
          <p:cNvSpPr/>
          <p:nvPr/>
        </p:nvSpPr>
        <p:spPr>
          <a:xfrm rot="16200000">
            <a:off x="4102824" y="1870704"/>
            <a:ext cx="778419" cy="3232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457490-5B89-46CF-8BEE-5BD396541661}"/>
              </a:ext>
            </a:extLst>
          </p:cNvPr>
          <p:cNvSpPr txBox="1"/>
          <p:nvPr/>
        </p:nvSpPr>
        <p:spPr>
          <a:xfrm>
            <a:off x="4830619" y="1681018"/>
            <a:ext cx="555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Показатель </a:t>
            </a:r>
            <a:r>
              <a:rPr lang="ru-RU" sz="1600" b="1" dirty="0"/>
              <a:t>СВЯЗЬ С БРЕНДОМ </a:t>
            </a:r>
            <a:r>
              <a:rPr lang="ru-RU" sz="1600" dirty="0"/>
              <a:t>рассчитывается на основании соответствия идеи/концепции основным ценностям бренда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688B80-D87A-401F-B3D8-6A54EE3144C4}"/>
              </a:ext>
            </a:extLst>
          </p:cNvPr>
          <p:cNvSpPr txBox="1"/>
          <p:nvPr/>
        </p:nvSpPr>
        <p:spPr>
          <a:xfrm>
            <a:off x="1667171" y="5635947"/>
            <a:ext cx="8639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Индекс «ЗАПУСКАТЬ/НЕ ЗАПУСКАТЬ» </a:t>
            </a:r>
            <a:r>
              <a:rPr lang="ru-RU" sz="1600" dirty="0"/>
              <a:t>показывает потенциал идеи/концепции продукта/услуги и рассчитывается на основании вопросов о намерении воспользоваться/купить, понятности и уникальности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61E57D-1B4D-4543-9C7E-108EBF0D8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55" t="13649" r="17159" b="13797"/>
          <a:stretch/>
        </p:blipFill>
        <p:spPr>
          <a:xfrm>
            <a:off x="4678060" y="3007275"/>
            <a:ext cx="2525505" cy="2117967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FDB5388-9730-46D5-996E-9C0E531C1565}"/>
              </a:ext>
            </a:extLst>
          </p:cNvPr>
          <p:cNvSpPr/>
          <p:nvPr/>
        </p:nvSpPr>
        <p:spPr>
          <a:xfrm>
            <a:off x="7203564" y="3089888"/>
            <a:ext cx="2937963" cy="1962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 каждым новым тестом формируются </a:t>
            </a:r>
            <a:r>
              <a:rPr lang="ru-RU" sz="1600" i="1" dirty="0">
                <a:solidFill>
                  <a:schemeClr val="tx1"/>
                </a:solidFill>
              </a:rPr>
              <a:t>категориальные нормы</a:t>
            </a:r>
            <a:r>
              <a:rPr lang="ru-RU" sz="1600" dirty="0">
                <a:solidFill>
                  <a:schemeClr val="tx1"/>
                </a:solidFill>
              </a:rPr>
              <a:t>, которые позволяют сравнивать результат и анализировать динамику </a:t>
            </a:r>
          </a:p>
        </p:txBody>
      </p:sp>
      <p:sp>
        <p:nvSpPr>
          <p:cNvPr id="39" name="Номер слайда 8">
            <a:extLst>
              <a:ext uri="{FF2B5EF4-FFF2-40B4-BE49-F238E27FC236}">
                <a16:creationId xmlns:a16="http://schemas.microsoft.com/office/drawing/2014/main" id="{9C527FFE-0748-409A-B114-003BE1441507}"/>
              </a:ext>
            </a:extLst>
          </p:cNvPr>
          <p:cNvSpPr txBox="1">
            <a:spLocks/>
          </p:cNvSpPr>
          <p:nvPr/>
        </p:nvSpPr>
        <p:spPr>
          <a:xfrm>
            <a:off x="9295540" y="649333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385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0771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1156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1542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1927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2312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2698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3083" algn="l" defTabSz="6807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AF42BFD-B777-4B97-B3D4-D82AA27D9633}" type="slidenum">
              <a:rPr lang="ru-RU" sz="1333"/>
              <a:pPr algn="r"/>
              <a:t>2</a:t>
            </a:fld>
            <a:endParaRPr lang="ru-RU" sz="1333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80A12E7-6CA0-49D6-AE0F-338359831C59}"/>
              </a:ext>
            </a:extLst>
          </p:cNvPr>
          <p:cNvSpPr/>
          <p:nvPr/>
        </p:nvSpPr>
        <p:spPr>
          <a:xfrm>
            <a:off x="6724001" y="1333500"/>
            <a:ext cx="3724924" cy="233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/>
              <a:t>Теоретический пример. Цифры приведены для примера.</a:t>
            </a:r>
          </a:p>
        </p:txBody>
      </p:sp>
    </p:spTree>
    <p:extLst>
      <p:ext uri="{BB962C8B-B14F-4D97-AF65-F5344CB8AC3E}">
        <p14:creationId xmlns:p14="http://schemas.microsoft.com/office/powerpoint/2010/main" val="45661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87" y="2301757"/>
            <a:ext cx="4289777" cy="259277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Интерактивные анкеты вовлекут респондента в процесс исследования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2428" y="1332366"/>
            <a:ext cx="11677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Анкета стимулирует респондентов активно участвовать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продуманно отвечать на вопросы </a:t>
            </a:r>
          </a:p>
        </p:txBody>
      </p:sp>
      <p:pic>
        <p:nvPicPr>
          <p:cNvPr id="13" name="Picture 3" descr="C:\Users\Anastasia\YandexDisk\Скриншоты\2014-11-13 21-23-45 Online survey - Google Chr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745" y="5097095"/>
            <a:ext cx="7638236" cy="151259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2" descr="C:\Users\Anastasia\YandexDisk\Скриншоты\2014-11-13 21-10-44 Online survey - Google Chro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657" y="2279903"/>
            <a:ext cx="4383324" cy="263287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7FD56B4-8514-4505-8504-19E0BFCD923A}"/>
              </a:ext>
            </a:extLst>
          </p:cNvPr>
          <p:cNvGrpSpPr/>
          <p:nvPr/>
        </p:nvGrpSpPr>
        <p:grpSpPr>
          <a:xfrm>
            <a:off x="4170624" y="2680617"/>
            <a:ext cx="1673315" cy="512972"/>
            <a:chOff x="4764178" y="2760827"/>
            <a:chExt cx="1673315" cy="512972"/>
          </a:xfrm>
        </p:grpSpPr>
        <p:sp>
          <p:nvSpPr>
            <p:cNvPr id="5" name="Прямоугольная выноска 4"/>
            <p:cNvSpPr/>
            <p:nvPr/>
          </p:nvSpPr>
          <p:spPr>
            <a:xfrm>
              <a:off x="4764178" y="2760827"/>
              <a:ext cx="1641231" cy="512972"/>
            </a:xfrm>
            <a:prstGeom prst="wedgeRectCallout">
              <a:avLst>
                <a:gd name="adj1" fmla="val -65405"/>
                <a:gd name="adj2" fmla="val -3346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3154" y="2856237"/>
              <a:ext cx="1594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DRAG &amp; DROP</a:t>
              </a:r>
              <a:endPara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6510197-17FB-4A75-953C-C0492F13A15B}"/>
              </a:ext>
            </a:extLst>
          </p:cNvPr>
          <p:cNvGrpSpPr/>
          <p:nvPr/>
        </p:nvGrpSpPr>
        <p:grpSpPr>
          <a:xfrm>
            <a:off x="8423189" y="1660377"/>
            <a:ext cx="1641231" cy="533764"/>
            <a:chOff x="8792155" y="1756629"/>
            <a:chExt cx="1641231" cy="533764"/>
          </a:xfrm>
        </p:grpSpPr>
        <p:sp>
          <p:nvSpPr>
            <p:cNvPr id="17" name="Прямоугольная выноска 16"/>
            <p:cNvSpPr/>
            <p:nvPr/>
          </p:nvSpPr>
          <p:spPr>
            <a:xfrm>
              <a:off x="8792155" y="1756629"/>
              <a:ext cx="1641231" cy="533764"/>
            </a:xfrm>
            <a:prstGeom prst="wedgeRectCallout">
              <a:avLst>
                <a:gd name="adj1" fmla="val 41121"/>
                <a:gd name="adj2" fmla="val 11543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1642" y="1857127"/>
              <a:ext cx="1594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Ранжирование</a:t>
              </a:r>
            </a:p>
          </p:txBody>
        </p:sp>
      </p:grpSp>
      <p:sp>
        <p:nvSpPr>
          <p:cNvPr id="19" name="Прямоугольная выноска 18"/>
          <p:cNvSpPr/>
          <p:nvPr/>
        </p:nvSpPr>
        <p:spPr>
          <a:xfrm>
            <a:off x="872444" y="5423382"/>
            <a:ext cx="1641231" cy="671076"/>
          </a:xfrm>
          <a:prstGeom prst="wedgeRectCallout">
            <a:avLst>
              <a:gd name="adj1" fmla="val 62595"/>
              <a:gd name="adj2" fmla="val 291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723" y="5493641"/>
            <a:ext cx="159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Цветовая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шкалы</a:t>
            </a:r>
          </a:p>
        </p:txBody>
      </p:sp>
      <p:pic>
        <p:nvPicPr>
          <p:cNvPr id="16" name="Picture 2" descr="Related image">
            <a:extLst>
              <a:ext uri="{FF2B5EF4-FFF2-40B4-BE49-F238E27FC236}">
                <a16:creationId xmlns:a16="http://schemas.microsoft.com/office/drawing/2014/main" id="{E4EEAB0D-74D3-4CB3-9CD3-74618276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5" b="8406"/>
          <a:stretch/>
        </p:blipFill>
        <p:spPr bwMode="auto">
          <a:xfrm>
            <a:off x="10638633" y="5338749"/>
            <a:ext cx="1257803" cy="1217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5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Click-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тесты позвонит расширить возможности диагностики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982" y="4283230"/>
            <a:ext cx="4538021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Координатный клик-тест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сохранение точной координаты клика, анализ в виде «тепловых карт»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0644" y="1474867"/>
            <a:ext cx="3328809" cy="226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Зональный клик-тест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тестируемое изображение заранее разделяется на отдельные области (зоны) и любой клик респондента фиксируется как выбор одной из них.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4003" y="4283230"/>
            <a:ext cx="6263124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Текстовый клик-тест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частный случай зонального клик-теста. «Зоной» является слово, словосочетание или предложение, которое можно отметить.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C718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328" y="5383133"/>
            <a:ext cx="6263125" cy="103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clic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94" y="1528690"/>
            <a:ext cx="2040133" cy="25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6900" r="17780" b="14166"/>
          <a:stretch/>
        </p:blipFill>
        <p:spPr bwMode="auto">
          <a:xfrm>
            <a:off x="3228854" y="1522993"/>
            <a:ext cx="3858523" cy="26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63E10F1-F057-47F8-BF5A-4768537F4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5" b="8406"/>
          <a:stretch/>
        </p:blipFill>
        <p:spPr bwMode="auto">
          <a:xfrm>
            <a:off x="10638633" y="5338749"/>
            <a:ext cx="1257803" cy="1217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1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7939" r="19301" b="14722"/>
          <a:stretch/>
        </p:blipFill>
        <p:spPr bwMode="auto">
          <a:xfrm>
            <a:off x="322217" y="1346725"/>
            <a:ext cx="3880815" cy="26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6667" r="17507" b="12962"/>
          <a:stretch/>
        </p:blipFill>
        <p:spPr bwMode="auto">
          <a:xfrm>
            <a:off x="322217" y="4016552"/>
            <a:ext cx="3821987" cy="26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Shelf-</a:t>
            </a:r>
            <a:r>
              <a:rPr lang="ru-RU" sz="2600" b="1" dirty="0">
                <a:solidFill>
                  <a:schemeClr val="bg1"/>
                </a:solidFill>
              </a:rPr>
              <a:t>тесты помогут выбрать наиболее подходящую упаковку для Вашего продукта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6314" y="1752042"/>
            <a:ext cx="7202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C7188"/>
                </a:solidFill>
              </a:rPr>
              <a:t>Интерактивные полки</a:t>
            </a:r>
          </a:p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C7188"/>
                </a:solidFill>
              </a:rPr>
              <a:t>Детальное изучение продукта (3</a:t>
            </a:r>
            <a:r>
              <a:rPr lang="en-US" sz="2000" b="1" dirty="0">
                <a:solidFill>
                  <a:srgbClr val="4C7188"/>
                </a:solidFill>
              </a:rPr>
              <a:t>D</a:t>
            </a:r>
            <a:r>
              <a:rPr lang="ru-RU" sz="2000" b="1" dirty="0">
                <a:solidFill>
                  <a:srgbClr val="4C7188"/>
                </a:solidFill>
              </a:rPr>
              <a:t> вращение)</a:t>
            </a:r>
          </a:p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C7188"/>
                </a:solidFill>
              </a:rPr>
              <a:t>Рандомизация продуктов на полке</a:t>
            </a:r>
          </a:p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C7188"/>
                </a:solidFill>
              </a:rPr>
              <a:t>Симуляция интернет-покупки: с возможностью ограничения по сумме покупки и без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16314" y="4016552"/>
            <a:ext cx="6170711" cy="2356880"/>
            <a:chOff x="3305249" y="4017740"/>
            <a:chExt cx="2590800" cy="95703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9" t="6657" r="17477" b="59854"/>
            <a:stretch/>
          </p:blipFill>
          <p:spPr bwMode="auto">
            <a:xfrm>
              <a:off x="3305249" y="4017740"/>
              <a:ext cx="2590800" cy="74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9" t="84796" r="17477" b="5596"/>
            <a:stretch/>
          </p:blipFill>
          <p:spPr bwMode="auto">
            <a:xfrm>
              <a:off x="3305249" y="4761400"/>
              <a:ext cx="2590800" cy="21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0317E47D-E9C7-4AFB-A7E2-2EE640A97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5" b="8406"/>
          <a:stretch/>
        </p:blipFill>
        <p:spPr bwMode="auto">
          <a:xfrm>
            <a:off x="10638633" y="5338749"/>
            <a:ext cx="1257803" cy="1217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p-south-1.amazonaws.com/reloadv2/assets/images/operator/mts-recharge.png">
            <a:extLst>
              <a:ext uri="{FF2B5EF4-FFF2-40B4-BE49-F238E27FC236}">
                <a16:creationId xmlns:a16="http://schemas.microsoft.com/office/drawing/2014/main" id="{CDBCE52C-C8E8-464F-9887-A59917A8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74" y="3094330"/>
            <a:ext cx="3310209" cy="19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nkoapmp.org/wp-content/uploads/uniliver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67164" y="2445369"/>
            <a:ext cx="1680342" cy="126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64" name="Picture 16" descr="https://im2-tub-ru.yandex.net/i?id=e494869021ba9cb52195141687c96345-l&amp;n=13"/>
          <p:cNvPicPr>
            <a:picLocks noChangeAspect="1" noChangeArrowheads="1"/>
          </p:cNvPicPr>
          <p:nvPr/>
        </p:nvPicPr>
        <p:blipFill>
          <a:blip r:embed="rId5" cstate="print"/>
          <a:srcRect l="7151" t="12381" r="6721" b="13333"/>
          <a:stretch>
            <a:fillRect/>
          </a:stretch>
        </p:blipFill>
        <p:spPr bwMode="auto">
          <a:xfrm>
            <a:off x="2000899" y="1275124"/>
            <a:ext cx="2288048" cy="1031605"/>
          </a:xfrm>
          <a:prstGeom prst="rect">
            <a:avLst/>
          </a:prstGeom>
          <a:noFill/>
        </p:spPr>
      </p:pic>
      <p:pic>
        <p:nvPicPr>
          <p:cNvPr id="53254" name="Picture 6" descr="https://im3-tub-ru.yandex.net/i?id=4444e027b43b784700f2210549d761d2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860" y="2608727"/>
            <a:ext cx="1947721" cy="736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Наши Клиенты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0847" y="1338268"/>
            <a:ext cx="11681220" cy="5522977"/>
            <a:chOff x="200721" y="837857"/>
            <a:chExt cx="9317629" cy="4405455"/>
          </a:xfrm>
        </p:grpSpPr>
        <p:pic>
          <p:nvPicPr>
            <p:cNvPr id="4" name="Picture 52" descr="logo_footer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165774" y="4550877"/>
              <a:ext cx="547358" cy="4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8779" y="4494409"/>
              <a:ext cx="2400300" cy="74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22957" y="3788505"/>
              <a:ext cx="1895393" cy="7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2" descr="http://searchengineland.com/figz/wp-content/seloads/2013/12/yandex_eng_logo-360-1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669554" y="1446744"/>
              <a:ext cx="1296144" cy="648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7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0721" y="4498512"/>
              <a:ext cx="685799" cy="62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 descr="http://cdn.zmescience.com/wp-content/uploads/2011/12/bay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27267" y="3344966"/>
              <a:ext cx="851149" cy="853251"/>
            </a:xfrm>
            <a:prstGeom prst="rect">
              <a:avLst/>
            </a:prstGeom>
            <a:noFill/>
          </p:spPr>
        </p:pic>
        <p:pic>
          <p:nvPicPr>
            <p:cNvPr id="25" name="Picture 8" descr="http://vapedmagazine.com/wp-content/uploads/2014/06/philip-morris.jp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5467356" y="837857"/>
              <a:ext cx="1484991" cy="807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81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046906" y="4615875"/>
              <a:ext cx="1584176" cy="484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108161" y="4451109"/>
              <a:ext cx="1000531" cy="6253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250" name="Picture 2" descr="https://im3-tub-ru.yandex.net/i?id=536394a24fc2d5ef28b000bae8474a1d-l&amp;n=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847" y="1502394"/>
            <a:ext cx="1248547" cy="830908"/>
          </a:xfrm>
          <a:prstGeom prst="rect">
            <a:avLst/>
          </a:prstGeom>
          <a:noFill/>
        </p:spPr>
      </p:pic>
      <p:pic>
        <p:nvPicPr>
          <p:cNvPr id="53252" name="Picture 4" descr="https://www.strata-gee.com/wp-content/uploads/2014/04/MM13718LOGO-b.jpg"/>
          <p:cNvPicPr>
            <a:picLocks noChangeAspect="1" noChangeArrowheads="1"/>
          </p:cNvPicPr>
          <p:nvPr/>
        </p:nvPicPr>
        <p:blipFill>
          <a:blip r:embed="rId17" cstate="print"/>
          <a:srcRect l="7678" t="14482" r="7861" b="17323"/>
          <a:stretch>
            <a:fillRect/>
          </a:stretch>
        </p:blipFill>
        <p:spPr bwMode="auto">
          <a:xfrm>
            <a:off x="1988229" y="3898121"/>
            <a:ext cx="1366366" cy="621076"/>
          </a:xfrm>
          <a:prstGeom prst="rect">
            <a:avLst/>
          </a:prstGeom>
          <a:noFill/>
        </p:spPr>
      </p:pic>
      <p:pic>
        <p:nvPicPr>
          <p:cNvPr id="53258" name="Picture 10" descr="http://im1.kommersant.ru/ISSUES.PHOTO/CORP/2016/06/09/pik-group_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7928" y="4483386"/>
            <a:ext cx="854011" cy="882419"/>
          </a:xfrm>
          <a:prstGeom prst="rect">
            <a:avLst/>
          </a:prstGeom>
          <a:noFill/>
        </p:spPr>
      </p:pic>
      <p:pic>
        <p:nvPicPr>
          <p:cNvPr id="53262" name="Picture 14" descr="http://kuban-sochi.prolaststudio.com/wp-content/uploads/2016/09/rambler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61015" y="3913263"/>
            <a:ext cx="2169044" cy="259386"/>
          </a:xfrm>
          <a:prstGeom prst="rect">
            <a:avLst/>
          </a:prstGeom>
          <a:noFill/>
        </p:spPr>
      </p:pic>
      <p:pic>
        <p:nvPicPr>
          <p:cNvPr id="53266" name="Picture 18" descr="https://im3-tub-ru.yandex.net/i?id=9e69270dd18ea1e6626797144a01c5b4-l&amp;n=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5654" y="3620797"/>
            <a:ext cx="1552960" cy="1081124"/>
          </a:xfrm>
          <a:prstGeom prst="rect">
            <a:avLst/>
          </a:prstGeom>
          <a:noFill/>
        </p:spPr>
      </p:pic>
      <p:pic>
        <p:nvPicPr>
          <p:cNvPr id="53268" name="Picture 20" descr="http://www.gidmagazinov.ru/wp-content/uploads/2013/07/sportmaster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980703" y="1405053"/>
            <a:ext cx="3132205" cy="709968"/>
          </a:xfrm>
          <a:prstGeom prst="rect">
            <a:avLst/>
          </a:prstGeom>
          <a:noFill/>
        </p:spPr>
      </p:pic>
      <p:pic>
        <p:nvPicPr>
          <p:cNvPr id="53270" name="Picture 22" descr="http://www.disney.co.uk/disney-channel/sites/default/files/local_territories/en-GB/logo/emea_dc_logo_gbl_blue.png"/>
          <p:cNvPicPr>
            <a:picLocks noChangeAspect="1" noChangeArrowheads="1"/>
          </p:cNvPicPr>
          <p:nvPr/>
        </p:nvPicPr>
        <p:blipFill>
          <a:blip r:embed="rId22" cstate="print"/>
          <a:srcRect t="64077" b="10649"/>
          <a:stretch>
            <a:fillRect/>
          </a:stretch>
        </p:blipFill>
        <p:spPr bwMode="auto">
          <a:xfrm>
            <a:off x="8637337" y="2881382"/>
            <a:ext cx="2205739" cy="864780"/>
          </a:xfrm>
          <a:prstGeom prst="rect">
            <a:avLst/>
          </a:prstGeom>
          <a:noFill/>
        </p:spPr>
      </p:pic>
      <p:pic>
        <p:nvPicPr>
          <p:cNvPr id="53272" name="Picture 24" descr="http://total-rating.ru/k/heineken-1-total.jpg"/>
          <p:cNvPicPr>
            <a:picLocks noChangeAspect="1" noChangeArrowheads="1"/>
          </p:cNvPicPr>
          <p:nvPr/>
        </p:nvPicPr>
        <p:blipFill>
          <a:blip r:embed="rId23" cstate="print"/>
          <a:srcRect l="52488" t="49953" r="3831" b="34698"/>
          <a:stretch>
            <a:fillRect/>
          </a:stretch>
        </p:blipFill>
        <p:spPr bwMode="auto">
          <a:xfrm>
            <a:off x="6079766" y="4521766"/>
            <a:ext cx="2169043" cy="530211"/>
          </a:xfrm>
          <a:prstGeom prst="rect">
            <a:avLst/>
          </a:prstGeom>
          <a:noFill/>
        </p:spPr>
      </p:pic>
      <p:pic>
        <p:nvPicPr>
          <p:cNvPr id="53274" name="Picture 26" descr="http://logomogo.ru/uploads/logo-sanofi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754101" y="3429000"/>
            <a:ext cx="1134866" cy="902129"/>
          </a:xfrm>
          <a:prstGeom prst="rect">
            <a:avLst/>
          </a:prstGeom>
          <a:noFill/>
        </p:spPr>
      </p:pic>
      <p:pic>
        <p:nvPicPr>
          <p:cNvPr id="53276" name="Picture 28" descr="http://lifepharm.com.ua/upload/iblock/88e/88e2e8a4bea6fff4364e47f49a3201b3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289166" y="6044346"/>
            <a:ext cx="2627916" cy="643927"/>
          </a:xfrm>
          <a:prstGeom prst="rect">
            <a:avLst/>
          </a:prstGeom>
          <a:noFill/>
        </p:spPr>
      </p:pic>
      <p:pic>
        <p:nvPicPr>
          <p:cNvPr id="3074" name="Picture 2" descr="http://bistroinfo.ru/uploads/logos/logo-pernod-ricard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21307" y="1358027"/>
            <a:ext cx="2057917" cy="799855"/>
          </a:xfrm>
          <a:prstGeom prst="rect">
            <a:avLst/>
          </a:prstGeom>
          <a:noFill/>
        </p:spPr>
      </p:pic>
      <p:pic>
        <p:nvPicPr>
          <p:cNvPr id="3076" name="Picture 4" descr="https://im2-tub-ru.yandex.net/i?id=7ec39a129bc60508c8463ef391a1df91-l&amp;n=1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448987" y="5745821"/>
            <a:ext cx="1197245" cy="47034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63" y="2534678"/>
            <a:ext cx="1135685" cy="1063001"/>
          </a:xfrm>
          <a:prstGeom prst="rect">
            <a:avLst/>
          </a:prstGeom>
        </p:spPr>
      </p:pic>
      <p:pic>
        <p:nvPicPr>
          <p:cNvPr id="1026" name="Picture 2" descr="Картинки по запросу microsoft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45" y="2811229"/>
            <a:ext cx="2411753" cy="8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sony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88" y="2414981"/>
            <a:ext cx="2112910" cy="3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зон лог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26" y="4519879"/>
            <a:ext cx="1597157" cy="11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S7 лого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81" y="4913259"/>
            <a:ext cx="676719" cy="6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sostav.ru/images/busmap/company/0/512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845137" y="2398836"/>
            <a:ext cx="1199735" cy="1199735"/>
          </a:xfrm>
          <a:prstGeom prst="rect">
            <a:avLst/>
          </a:prstGeom>
          <a:noFill/>
        </p:spPr>
      </p:pic>
      <p:pic>
        <p:nvPicPr>
          <p:cNvPr id="2056" name="Picture 8" descr="https://www.kiabi.ru/template-resources/images/logo_og.ru_RU.jpg">
            <a:extLst>
              <a:ext uri="{FF2B5EF4-FFF2-40B4-BE49-F238E27FC236}">
                <a16:creationId xmlns:a16="http://schemas.microsoft.com/office/drawing/2014/main" id="{8A720379-F164-47F0-8A67-B7BB789B2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42"/>
          <a:stretch/>
        </p:blipFill>
        <p:spPr bwMode="auto">
          <a:xfrm>
            <a:off x="2955773" y="5608140"/>
            <a:ext cx="1240044" cy="2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Ð»ÐµÑÑÐ° Ð¼ÐµÑÐ»ÐµÐ½ Ð»Ð¾Ð³Ð¾ÑÐ¸Ð¿">
            <a:extLst>
              <a:ext uri="{FF2B5EF4-FFF2-40B4-BE49-F238E27FC236}">
                <a16:creationId xmlns:a16="http://schemas.microsoft.com/office/drawing/2014/main" id="{A7B8776D-BB01-42E9-B784-56157B95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7" y="4845518"/>
            <a:ext cx="1505465" cy="9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Ð¸Ð½Ð²Ð¸ÑÑÐ¾">
            <a:extLst>
              <a:ext uri="{FF2B5EF4-FFF2-40B4-BE49-F238E27FC236}">
                <a16:creationId xmlns:a16="http://schemas.microsoft.com/office/drawing/2014/main" id="{3627D2F8-BAA2-4D5F-A85A-F926EEBD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7" y="5301087"/>
            <a:ext cx="1648634" cy="2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kantar tns">
            <a:extLst>
              <a:ext uri="{FF2B5EF4-FFF2-40B4-BE49-F238E27FC236}">
                <a16:creationId xmlns:a16="http://schemas.microsoft.com/office/drawing/2014/main" id="{EFF9C5F4-0A12-4C42-A132-42A081DA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1" y="5620740"/>
            <a:ext cx="1465613" cy="6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oca cola hellenic">
            <a:extLst>
              <a:ext uri="{FF2B5EF4-FFF2-40B4-BE49-F238E27FC236}">
                <a16:creationId xmlns:a16="http://schemas.microsoft.com/office/drawing/2014/main" id="{42B6D2BE-7CFA-4B58-BF0C-02C0CE94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50" y="3867712"/>
            <a:ext cx="1912528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bora-furnitura.ru/upload/iblock/97b/97bcce642871429276f8b1e3e65da9dc.jpg">
            <a:extLst>
              <a:ext uri="{FF2B5EF4-FFF2-40B4-BE49-F238E27FC236}">
                <a16:creationId xmlns:a16="http://schemas.microsoft.com/office/drawing/2014/main" id="{B63917A1-5441-4258-B979-EE5C665FA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b="25963"/>
          <a:stretch/>
        </p:blipFill>
        <p:spPr bwMode="auto">
          <a:xfrm>
            <a:off x="9225299" y="4622895"/>
            <a:ext cx="2096235" cy="5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digital behavior">
            <a:extLst>
              <a:ext uri="{FF2B5EF4-FFF2-40B4-BE49-F238E27FC236}">
                <a16:creationId xmlns:a16="http://schemas.microsoft.com/office/drawing/2014/main" id="{97E48C56-F90F-4CC7-A501-4DBC90D4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1" y="145211"/>
            <a:ext cx="11794269" cy="65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1DB9D45-7020-4F57-82C9-6F529019F1C2}"/>
              </a:ext>
            </a:extLst>
          </p:cNvPr>
          <p:cNvSpPr/>
          <p:nvPr/>
        </p:nvSpPr>
        <p:spPr>
          <a:xfrm>
            <a:off x="0" y="0"/>
            <a:ext cx="12323135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78935D9-389B-4C79-B397-9344F6C8A040}"/>
              </a:ext>
            </a:extLst>
          </p:cNvPr>
          <p:cNvSpPr/>
          <p:nvPr/>
        </p:nvSpPr>
        <p:spPr>
          <a:xfrm>
            <a:off x="164595" y="2434866"/>
            <a:ext cx="5024494" cy="237125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4C7188"/>
              </a:solidFill>
            </a:endParaRPr>
          </a:p>
        </p:txBody>
      </p:sp>
      <p:pic>
        <p:nvPicPr>
          <p:cNvPr id="9" name="Picture 14" descr="C:\Users\OMI_F01\Downloads\noun_105175_c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367" y="3189217"/>
            <a:ext cx="389010" cy="3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76878" y="3176581"/>
            <a:ext cx="3679032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tIns="22859" rIns="45719" bIns="22859">
            <a:spAutoFit/>
          </a:bodyPr>
          <a:lstStyle/>
          <a:p>
            <a:pPr algn="ctr"/>
            <a:r>
              <a:rPr lang="ru-RU" altLang="ru-RU" sz="2400" dirty="0"/>
              <a:t>+7 (495) 660 94 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511" y="3668511"/>
            <a:ext cx="490787" cy="4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7516" y="3709462"/>
            <a:ext cx="4536281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tIns="22859" rIns="45719" bIns="22859">
            <a:spAutoFit/>
          </a:bodyPr>
          <a:lstStyle/>
          <a:p>
            <a:pPr algn="ctr"/>
            <a:r>
              <a:rPr lang="en-US" altLang="ru-RU" sz="2400" dirty="0"/>
              <a:t>zapros@omirussia.ru</a:t>
            </a:r>
            <a:endParaRPr lang="ru-RU" altLang="ru-RU" sz="2400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24367" y="4216327"/>
            <a:ext cx="3679032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tIns="22859" rIns="45719" bIns="22859">
            <a:spAutoFit/>
          </a:bodyPr>
          <a:lstStyle/>
          <a:p>
            <a:pPr algn="ctr"/>
            <a:r>
              <a:rPr lang="ru-RU" altLang="ru-RU" sz="2400" dirty="0"/>
              <a:t> </a:t>
            </a:r>
            <a:r>
              <a:rPr lang="en-US" altLang="ru-RU" sz="2400" dirty="0"/>
              <a:t>www.omirussia.ru</a:t>
            </a:r>
            <a:endParaRPr lang="ru-RU" altLang="ru-RU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48084" y="4224978"/>
            <a:ext cx="541576" cy="47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084" y="2422817"/>
            <a:ext cx="208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Контакты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4367" y="3069148"/>
            <a:ext cx="37940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32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284</Words>
  <Application>Microsoft Office PowerPoint</Application>
  <PresentationFormat>Широкоэкранный</PresentationFormat>
  <Paragraphs>54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Donskih</dc:creator>
  <cp:lastModifiedBy>Tatyana Naumova</cp:lastModifiedBy>
  <cp:revision>3</cp:revision>
  <dcterms:created xsi:type="dcterms:W3CDTF">2018-09-18T10:59:05Z</dcterms:created>
  <dcterms:modified xsi:type="dcterms:W3CDTF">2021-02-04T11:26:22Z</dcterms:modified>
</cp:coreProperties>
</file>