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47" r:id="rId2"/>
    <p:sldId id="332" r:id="rId3"/>
    <p:sldId id="351" r:id="rId4"/>
    <p:sldId id="335" r:id="rId5"/>
    <p:sldId id="348" r:id="rId6"/>
    <p:sldId id="336" r:id="rId7"/>
    <p:sldId id="343" r:id="rId8"/>
    <p:sldId id="344" r:id="rId9"/>
    <p:sldId id="308" r:id="rId10"/>
    <p:sldId id="290" r:id="rId11"/>
  </p:sldIdLst>
  <p:sldSz cx="9144000" cy="5143500" type="screen16x9"/>
  <p:notesSz cx="6797675" cy="9928225"/>
  <p:defaultTextStyle>
    <a:defPPr>
      <a:defRPr lang="ru-RU"/>
    </a:defPPr>
    <a:lvl1pPr marL="0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40385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80771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21156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61542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701927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42312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82698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23083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70">
          <p15:clr>
            <a:srgbClr val="A4A3A4"/>
          </p15:clr>
        </p15:guide>
        <p15:guide id="4" pos="40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a" initials="Ki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CDCDCD"/>
    <a:srgbClr val="C9C9C9"/>
    <a:srgbClr val="FFFFFF"/>
    <a:srgbClr val="E1482F"/>
    <a:srgbClr val="D4381E"/>
    <a:srgbClr val="A12B17"/>
    <a:srgbClr val="70AD47"/>
    <a:srgbClr val="F67E4C"/>
    <a:srgbClr val="53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3216" autoAdjust="0"/>
  </p:normalViewPr>
  <p:slideViewPr>
    <p:cSldViewPr snapToGrid="0" snapToObjects="1">
      <p:cViewPr varScale="1">
        <p:scale>
          <a:sx n="106" d="100"/>
          <a:sy n="106" d="100"/>
        </p:scale>
        <p:origin x="1032" y="67"/>
      </p:cViewPr>
      <p:guideLst>
        <p:guide orient="horz" pos="917"/>
        <p:guide pos="2880"/>
        <p:guide orient="horz" pos="2970"/>
        <p:guide pos="40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60090932053584E-2"/>
          <c:y val="4.1342009416933785E-2"/>
          <c:w val="0.56538156100025239"/>
          <c:h val="0.898633709539623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61F0FF"/>
            </a:solidFill>
            <a:ln>
              <a:solidFill>
                <a:srgbClr val="6BFDFF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7-4603-B350-9D3541C2E315}"/>
              </c:ext>
            </c:extLst>
          </c:dPt>
          <c:dPt>
            <c:idx val="1"/>
            <c:bubble3D val="0"/>
            <c:explosion val="12"/>
            <c:spPr>
              <a:solidFill>
                <a:srgbClr val="D9D9D9"/>
              </a:solidFill>
              <a:ln w="19050">
                <a:solidFill>
                  <a:srgbClr val="D9D9D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7-4603-B350-9D3541C2E315}"/>
              </c:ext>
            </c:extLst>
          </c:dPt>
          <c:dLbls>
            <c:dLbl>
              <c:idx val="0"/>
              <c:layout>
                <c:manualLayout>
                  <c:x val="1.7263857574885171E-2"/>
                  <c:y val="0.305906417088298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ova" panose="020B0504020202020204" pitchFamily="34" charset="0"/>
                        <a:ea typeface="HGMaruGothicMPRO" panose="020F0600000000000000" pitchFamily="34" charset="-128"/>
                        <a:cs typeface="Gautami" panose="020B0502040204020203" pitchFamily="34" charset="0"/>
                      </a:defRPr>
                    </a:pPr>
                    <a:r>
                      <a:rPr lang="en-US" sz="1400" dirty="0"/>
                      <a:t>85%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Nova" panose="020B0504020202020204" pitchFamily="34" charset="0"/>
                      <a:ea typeface="HGMaruGothicMPRO" panose="020F0600000000000000" pitchFamily="34" charset="-128"/>
                      <a:cs typeface="Gautam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5005916190458"/>
                      <c:h val="0.240302677980690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9B7-4603-B350-9D3541C2E3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B7-4603-B350-9D3541C2E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HGMaruGothicMPRO" panose="020F0600000000000000" pitchFamily="34" charset="-128"/>
                    <a:cs typeface="Gautam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0.88096968527023578</c:v>
                </c:pt>
                <c:pt idx="1">
                  <c:v>0.11903031472976409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B7-4603-B350-9D3541C2E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2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>
              <a:solidFill>
                <a:srgbClr val="FF5050"/>
              </a:solidFill>
              <a:round/>
            </a:ln>
          </c:spPr>
          <c:marker>
            <c:symbol val="circle"/>
            <c:size val="27"/>
            <c:spPr>
              <a:solidFill>
                <a:sysClr val="window" lastClr="FFFFFF"/>
              </a:solidFill>
              <a:ln w="19050">
                <a:solidFill>
                  <a:srgbClr val="FF5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Лист1!$A$1:$D$1</c:f>
              <c:strCache>
                <c:ptCount val="4"/>
                <c:pt idx="0">
                  <c:v>пл</c:v>
                </c:pt>
                <c:pt idx="1">
                  <c:v>п</c:v>
                </c:pt>
                <c:pt idx="2">
                  <c:v>Площадка 1 </c:v>
                </c:pt>
                <c:pt idx="3">
                  <c:v>Площадка 2</c:v>
                </c:pt>
              </c:strCache>
            </c:strRef>
          </c:cat>
          <c:val>
            <c:numRef>
              <c:f>Лист1!$A$2:$D$2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</c:v>
                </c:pt>
                <c:pt idx="2">
                  <c:v>0.23</c:v>
                </c:pt>
                <c:pt idx="3">
                  <c:v>0.24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BD6-4D67-B59C-EE5B79E0F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65000"/>
                </a:schemeClr>
              </a:solidFill>
              <a:prstDash val="dashDot"/>
            </a:ln>
          </c:spPr>
        </c:dropLines>
        <c:marker val="1"/>
        <c:smooth val="0"/>
        <c:axId val="146296832"/>
        <c:axId val="146298368"/>
      </c:lineChart>
      <c:catAx>
        <c:axId val="1462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46298368"/>
        <c:crosses val="autoZero"/>
        <c:auto val="1"/>
        <c:lblAlgn val="ctr"/>
        <c:lblOffset val="100"/>
        <c:noMultiLvlLbl val="0"/>
      </c:catAx>
      <c:valAx>
        <c:axId val="146298368"/>
        <c:scaling>
          <c:orientation val="minMax"/>
          <c:max val="0.27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4629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2223C8CE-4DDE-45C9-853F-4A4F2CEDB7F2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77857413-EA5C-4415-9DD7-CA329191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81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98" y="0"/>
            <a:ext cx="2945659" cy="496491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44575A7F-AFC0-4E6D-AFE0-BEB8B1001276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6826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42"/>
            <a:ext cx="2945659" cy="496491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98" y="9430142"/>
            <a:ext cx="2945659" cy="496491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CDE50939-5D34-42A4-8610-3D7BA26CB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6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50939-5D34-42A4-8610-3D7BA26CB92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6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50939-5D34-42A4-8610-3D7BA26CB92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0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50939-5D34-42A4-8610-3D7BA26CB92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5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50939-5D34-42A4-8610-3D7BA26CB92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1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1" y="3815619"/>
            <a:ext cx="9143998" cy="1327879"/>
          </a:xfrm>
          <a:prstGeom prst="rect">
            <a:avLst/>
          </a:prstGeom>
          <a:solidFill>
            <a:srgbClr val="4C71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sym typeface="Gill Sans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8" y="130056"/>
            <a:ext cx="698485" cy="58465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557" y="1707173"/>
            <a:ext cx="4883155" cy="10757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7744"/>
            <a:ext cx="2768600" cy="75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4C7188"/>
                </a:solidFill>
              </a:defRPr>
            </a:lvl1pPr>
          </a:lstStyle>
          <a:p>
            <a:pPr lvl="0"/>
            <a:r>
              <a:rPr lang="ru-RU" dirty="0"/>
              <a:t>Заголовок 0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299033" y="242888"/>
            <a:ext cx="3590925" cy="33391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3259" y="3981450"/>
            <a:ext cx="7336760" cy="928480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600" i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9" y="3981450"/>
            <a:ext cx="1005542" cy="1005542"/>
          </a:xfrm>
          <a:prstGeom prst="rect">
            <a:avLst/>
          </a:prstGeom>
        </p:spPr>
      </p:pic>
      <p:sp>
        <p:nvSpPr>
          <p:cNvPr id="14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25558" y="3233718"/>
            <a:ext cx="2497764" cy="3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Подготовлено для:</a:t>
            </a:r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4"/>
          </p:nvPr>
        </p:nvSpPr>
        <p:spPr>
          <a:xfrm>
            <a:off x="1983961" y="3170940"/>
            <a:ext cx="1768343" cy="47340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34305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7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34" y="103001"/>
            <a:ext cx="934135" cy="78190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34461" y="1631447"/>
            <a:ext cx="8706339" cy="328980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1pPr>
            <a:lvl2pPr marL="5143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800" b="0">
                <a:solidFill>
                  <a:srgbClr val="4C7188"/>
                </a:solidFill>
              </a:defRPr>
            </a:lvl2pPr>
            <a:lvl3pPr marL="8572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600" b="1">
                <a:solidFill>
                  <a:srgbClr val="4C7188"/>
                </a:solidFill>
              </a:defRPr>
            </a:lvl3pPr>
            <a:lvl4pPr marL="12001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600" b="1">
                <a:solidFill>
                  <a:srgbClr val="4C7188"/>
                </a:solidFill>
              </a:defRPr>
            </a:lvl4pPr>
            <a:lvl5pPr marL="15430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6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/>
          </p:nvPr>
        </p:nvSpPr>
        <p:spPr>
          <a:xfrm>
            <a:off x="234461" y="1217007"/>
            <a:ext cx="870560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31047"/>
            <a:ext cx="7223125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EA0000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ru-RU" sz="2400" dirty="0">
                <a:solidFill>
                  <a:srgbClr val="4C7188"/>
                </a:solidFill>
                <a:cs typeface="Arial" pitchFamily="34" charset="0"/>
              </a:rPr>
              <a:t>Заголовок слайда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34461" y="578365"/>
            <a:ext cx="7646427" cy="0"/>
          </a:xfrm>
          <a:prstGeom prst="line">
            <a:avLst/>
          </a:prstGeom>
          <a:ln w="254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8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34461" y="1217007"/>
            <a:ext cx="8706339" cy="37042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1pPr>
            <a:lvl2pPr marL="5143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800" b="0">
                <a:solidFill>
                  <a:srgbClr val="4C7188"/>
                </a:solidFill>
              </a:defRPr>
            </a:lvl2pPr>
            <a:lvl3pPr marL="8572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600" b="1">
                <a:solidFill>
                  <a:srgbClr val="4C7188"/>
                </a:solidFill>
              </a:defRPr>
            </a:lvl3pPr>
            <a:lvl4pPr marL="12001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600" b="1">
                <a:solidFill>
                  <a:srgbClr val="4C7188"/>
                </a:solidFill>
              </a:defRPr>
            </a:lvl4pPr>
            <a:lvl5pPr marL="15430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6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357538" y="4716574"/>
            <a:ext cx="2497764" cy="3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Подготовлено для:</a:t>
            </a:r>
          </a:p>
        </p:txBody>
      </p:sp>
      <p:sp>
        <p:nvSpPr>
          <p:cNvPr id="10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821738" y="4552427"/>
            <a:ext cx="1118331" cy="48671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31047"/>
            <a:ext cx="7223125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EA0000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ru-RU" sz="2400" dirty="0">
                <a:solidFill>
                  <a:srgbClr val="4C7188"/>
                </a:solidFill>
                <a:cs typeface="Arial" pitchFamily="34" charset="0"/>
              </a:rPr>
              <a:t>Заголовок слайда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34" y="103001"/>
            <a:ext cx="934135" cy="78190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34461" y="578365"/>
            <a:ext cx="7646427" cy="0"/>
          </a:xfrm>
          <a:prstGeom prst="line">
            <a:avLst/>
          </a:prstGeom>
          <a:ln w="254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5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624388" y="1217007"/>
            <a:ext cx="4316412" cy="37042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1pPr>
            <a:lvl2pPr marL="5143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800" b="0">
                <a:solidFill>
                  <a:srgbClr val="4C7188"/>
                </a:solidFill>
              </a:defRPr>
            </a:lvl2pPr>
            <a:lvl3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3pPr>
            <a:lvl4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4pPr>
            <a:lvl5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234950" y="1217006"/>
            <a:ext cx="4186238" cy="370424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357538" y="4716574"/>
            <a:ext cx="2497764" cy="3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Подготовлено для:</a:t>
            </a:r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821738" y="4552427"/>
            <a:ext cx="1118331" cy="48671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31047"/>
            <a:ext cx="7223125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EA0000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ru-RU" sz="2400" dirty="0">
                <a:solidFill>
                  <a:srgbClr val="4C7188"/>
                </a:solidFill>
                <a:cs typeface="Arial" pitchFamily="34" charset="0"/>
              </a:rPr>
              <a:t>Заголовок слайда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34" y="103001"/>
            <a:ext cx="934135" cy="78190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234461" y="578365"/>
            <a:ext cx="7646427" cy="0"/>
          </a:xfrm>
          <a:prstGeom prst="line">
            <a:avLst/>
          </a:prstGeom>
          <a:ln w="254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2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6670515" y="1157800"/>
            <a:ext cx="2079505" cy="94729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None/>
              <a:defRPr sz="1600" b="1">
                <a:solidFill>
                  <a:srgbClr val="4C7188"/>
                </a:solidFill>
              </a:defRPr>
            </a:lvl1pPr>
            <a:lvl2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2pPr>
            <a:lvl3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3pPr>
            <a:lvl4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4pPr>
            <a:lvl5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2440592" y="1157800"/>
            <a:ext cx="4092267" cy="370424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/>
          </p:nvPr>
        </p:nvSpPr>
        <p:spPr>
          <a:xfrm>
            <a:off x="234461" y="1157800"/>
            <a:ext cx="2079505" cy="94729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None/>
              <a:defRPr sz="1600" b="1">
                <a:solidFill>
                  <a:srgbClr val="4C7188"/>
                </a:solidFill>
              </a:defRPr>
            </a:lvl1pPr>
            <a:lvl2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2pPr>
            <a:lvl3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3pPr>
            <a:lvl4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4pPr>
            <a:lvl5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357538" y="4716574"/>
            <a:ext cx="2497764" cy="3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Подготовлено для:</a:t>
            </a:r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821738" y="4552427"/>
            <a:ext cx="1118331" cy="48671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31047"/>
            <a:ext cx="7223125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EA0000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ru-RU" sz="2400" dirty="0">
                <a:solidFill>
                  <a:srgbClr val="4C7188"/>
                </a:solidFill>
                <a:cs typeface="Arial" pitchFamily="34" charset="0"/>
              </a:rPr>
              <a:t>Заголовок слайда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34" y="103001"/>
            <a:ext cx="934135" cy="78190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4461" y="578365"/>
            <a:ext cx="7646427" cy="0"/>
          </a:xfrm>
          <a:prstGeom prst="line">
            <a:avLst/>
          </a:prstGeom>
          <a:ln w="254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0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624388" y="1618291"/>
            <a:ext cx="4316412" cy="330295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1pPr>
            <a:lvl2pPr marL="5143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800" b="0">
                <a:solidFill>
                  <a:srgbClr val="4C7188"/>
                </a:solidFill>
              </a:defRPr>
            </a:lvl2pPr>
            <a:lvl3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3pPr>
            <a:lvl4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4pPr>
            <a:lvl5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2"/>
          </p:nvPr>
        </p:nvSpPr>
        <p:spPr>
          <a:xfrm>
            <a:off x="234461" y="1618291"/>
            <a:ext cx="4316412" cy="330295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1pPr>
            <a:lvl2pPr marL="5143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800" b="0">
                <a:solidFill>
                  <a:srgbClr val="4C7188"/>
                </a:solidFill>
              </a:defRPr>
            </a:lvl2pPr>
            <a:lvl3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3pPr>
            <a:lvl4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4pPr>
            <a:lvl5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624388" y="1184275"/>
            <a:ext cx="4316412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>
          <a:xfrm>
            <a:off x="234461" y="1184275"/>
            <a:ext cx="4316412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6357538" y="4716574"/>
            <a:ext cx="2497764" cy="3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Подготовлено для:</a:t>
            </a:r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6"/>
          </p:nvPr>
        </p:nvSpPr>
        <p:spPr>
          <a:xfrm>
            <a:off x="7821738" y="4552427"/>
            <a:ext cx="1118331" cy="48671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31047"/>
            <a:ext cx="7223125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EA0000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ru-RU" sz="2400" dirty="0">
                <a:solidFill>
                  <a:srgbClr val="4C7188"/>
                </a:solidFill>
                <a:cs typeface="Arial" pitchFamily="34" charset="0"/>
              </a:rPr>
              <a:t>Заголовок слайда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34" y="103001"/>
            <a:ext cx="934135" cy="78190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4461" y="578365"/>
            <a:ext cx="7646427" cy="0"/>
          </a:xfrm>
          <a:prstGeom prst="line">
            <a:avLst/>
          </a:prstGeom>
          <a:ln w="254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8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624388" y="1618291"/>
            <a:ext cx="4316412" cy="330295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1pPr>
            <a:lvl2pPr marL="5143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800" b="0">
                <a:solidFill>
                  <a:srgbClr val="4C7188"/>
                </a:solidFill>
              </a:defRPr>
            </a:lvl2pPr>
            <a:lvl3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3pPr>
            <a:lvl4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4pPr>
            <a:lvl5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2"/>
          </p:nvPr>
        </p:nvSpPr>
        <p:spPr>
          <a:xfrm>
            <a:off x="234461" y="1184275"/>
            <a:ext cx="4316412" cy="373697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None/>
              <a:defRPr sz="1600" b="0">
                <a:solidFill>
                  <a:srgbClr val="446276"/>
                </a:solidFill>
              </a:defRPr>
            </a:lvl1pPr>
            <a:lvl2pPr>
              <a:buClr>
                <a:srgbClr val="FF0000"/>
              </a:buClr>
              <a:defRPr sz="1600" b="0">
                <a:solidFill>
                  <a:srgbClr val="446276"/>
                </a:solidFill>
              </a:defRPr>
            </a:lvl2pPr>
            <a:lvl3pPr>
              <a:buClr>
                <a:srgbClr val="FF0000"/>
              </a:buClr>
              <a:defRPr sz="1600" b="0">
                <a:solidFill>
                  <a:srgbClr val="446276"/>
                </a:solidFill>
              </a:defRPr>
            </a:lvl3pPr>
            <a:lvl4pPr>
              <a:buClr>
                <a:srgbClr val="FF0000"/>
              </a:buClr>
              <a:defRPr sz="1600" b="0">
                <a:solidFill>
                  <a:srgbClr val="446276"/>
                </a:solidFill>
              </a:defRPr>
            </a:lvl4pPr>
            <a:lvl5pPr>
              <a:buClr>
                <a:srgbClr val="FF0000"/>
              </a:buClr>
              <a:defRPr sz="1600" b="0">
                <a:solidFill>
                  <a:srgbClr val="44627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624388" y="1184275"/>
            <a:ext cx="4316412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357538" y="4716574"/>
            <a:ext cx="2497764" cy="3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Подготовлено для: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821738" y="4552427"/>
            <a:ext cx="1118331" cy="48671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31047"/>
            <a:ext cx="7223125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EA0000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ru-RU" sz="2400" dirty="0">
                <a:solidFill>
                  <a:srgbClr val="4C7188"/>
                </a:solidFill>
                <a:cs typeface="Arial" pitchFamily="34" charset="0"/>
              </a:rPr>
              <a:t>Заголовок слайда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34" y="103001"/>
            <a:ext cx="934135" cy="78190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234461" y="578365"/>
            <a:ext cx="7646427" cy="0"/>
          </a:xfrm>
          <a:prstGeom prst="line">
            <a:avLst/>
          </a:prstGeom>
          <a:ln w="254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1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624388" y="1618291"/>
            <a:ext cx="4316412" cy="330295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1pPr>
            <a:lvl2pPr marL="514350" indent="-171450">
              <a:buClr>
                <a:srgbClr val="4C7188"/>
              </a:buClr>
              <a:buFont typeface="Wingdings" panose="05000000000000000000" pitchFamily="2" charset="2"/>
              <a:buChar char="§"/>
              <a:defRPr sz="1800" b="0">
                <a:solidFill>
                  <a:srgbClr val="4C7188"/>
                </a:solidFill>
              </a:defRPr>
            </a:lvl2pPr>
            <a:lvl3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3pPr>
            <a:lvl4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4pPr>
            <a:lvl5pPr>
              <a:buClr>
                <a:srgbClr val="FF0000"/>
              </a:buClr>
              <a:defRPr sz="1800" b="1">
                <a:solidFill>
                  <a:srgbClr val="4C71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2"/>
          </p:nvPr>
        </p:nvSpPr>
        <p:spPr>
          <a:xfrm>
            <a:off x="234461" y="1184275"/>
            <a:ext cx="4316412" cy="373697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None/>
              <a:defRPr sz="1600" b="0">
                <a:solidFill>
                  <a:srgbClr val="446276"/>
                </a:solidFill>
              </a:defRPr>
            </a:lvl1pPr>
            <a:lvl2pPr>
              <a:buClr>
                <a:srgbClr val="FF0000"/>
              </a:buClr>
              <a:defRPr sz="1600" b="0">
                <a:solidFill>
                  <a:srgbClr val="446276"/>
                </a:solidFill>
              </a:defRPr>
            </a:lvl2pPr>
            <a:lvl3pPr>
              <a:buClr>
                <a:srgbClr val="FF0000"/>
              </a:buClr>
              <a:defRPr sz="1600" b="0">
                <a:solidFill>
                  <a:srgbClr val="446276"/>
                </a:solidFill>
              </a:defRPr>
            </a:lvl3pPr>
            <a:lvl4pPr>
              <a:buClr>
                <a:srgbClr val="FF0000"/>
              </a:buClr>
              <a:defRPr sz="1600" b="0">
                <a:solidFill>
                  <a:srgbClr val="446276"/>
                </a:solidFill>
              </a:defRPr>
            </a:lvl4pPr>
            <a:lvl5pPr>
              <a:buClr>
                <a:srgbClr val="FF0000"/>
              </a:buClr>
              <a:defRPr sz="1600" b="0">
                <a:solidFill>
                  <a:srgbClr val="44627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624388" y="1184275"/>
            <a:ext cx="4316412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357538" y="4716574"/>
            <a:ext cx="2497764" cy="3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Подготовлено для: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821738" y="4552427"/>
            <a:ext cx="1118331" cy="48671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31047"/>
            <a:ext cx="7223125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EA0000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ru-RU" sz="2400" dirty="0">
                <a:solidFill>
                  <a:srgbClr val="4C7188"/>
                </a:solidFill>
                <a:cs typeface="Arial" pitchFamily="34" charset="0"/>
              </a:rPr>
              <a:t>Заголовок слайда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34" y="103001"/>
            <a:ext cx="934135" cy="78190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234461" y="578365"/>
            <a:ext cx="7646427" cy="0"/>
          </a:xfrm>
          <a:prstGeom prst="line">
            <a:avLst/>
          </a:prstGeom>
          <a:ln w="254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5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49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4" r:id="rId3"/>
    <p:sldLayoutId id="2147483690" r:id="rId4"/>
    <p:sldLayoutId id="2147483688" r:id="rId5"/>
    <p:sldLayoutId id="2147483687" r:id="rId6"/>
    <p:sldLayoutId id="2147483685" r:id="rId7"/>
    <p:sldLayoutId id="2147483686" r:id="rId8"/>
    <p:sldLayoutId id="2147483689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944946552285572/photos/944952312284996/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omirussia/" TargetMode="Externa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svg"/><Relationship Id="rId21" Type="http://schemas.openxmlformats.org/officeDocument/2006/relationships/image" Target="../media/image59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5" Type="http://schemas.openxmlformats.org/officeDocument/2006/relationships/image" Target="../media/image63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24" Type="http://schemas.openxmlformats.org/officeDocument/2006/relationships/image" Target="../media/image62.pn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23" Type="http://schemas.openxmlformats.org/officeDocument/2006/relationships/image" Target="../media/image61.sv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31" Type="http://schemas.openxmlformats.org/officeDocument/2006/relationships/image" Target="../media/image69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svg"/><Relationship Id="rId30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7.png"/><Relationship Id="rId3" Type="http://schemas.openxmlformats.org/officeDocument/2006/relationships/chart" Target="../charts/chart1.xml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microsoft.com/office/2007/relationships/hdphoto" Target="../media/hdphoto2.wdp"/><Relationship Id="rId5" Type="http://schemas.openxmlformats.org/officeDocument/2006/relationships/image" Target="../media/image71.png"/><Relationship Id="rId15" Type="http://schemas.openxmlformats.org/officeDocument/2006/relationships/chart" Target="../charts/chart2.xml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microsoft.com/office/2007/relationships/hdphoto" Target="../media/hdphoto1.wdp"/><Relationship Id="rId1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175C1EE-E34A-4463-95A5-50A412EC2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r="-2" b="3051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080F47-8800-41F5-B902-FB2C51DC4721}"/>
              </a:ext>
            </a:extLst>
          </p:cNvPr>
          <p:cNvSpPr/>
          <p:nvPr/>
        </p:nvSpPr>
        <p:spPr>
          <a:xfrm>
            <a:off x="588335" y="3207213"/>
            <a:ext cx="7889358" cy="145311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46462"/>
                </a:solidFill>
                <a:ea typeface="+mj-ea"/>
                <a:cs typeface="+mj-cs"/>
              </a:rPr>
              <a:t>Измерение эффективности </a:t>
            </a:r>
            <a:r>
              <a:rPr lang="en-US" sz="4800" b="1" dirty="0">
                <a:solidFill>
                  <a:srgbClr val="F34800"/>
                </a:solidFill>
                <a:ea typeface="+mj-ea"/>
                <a:cs typeface="+mj-cs"/>
              </a:rPr>
              <a:t>DIGITAL</a:t>
            </a:r>
            <a:r>
              <a:rPr lang="en-US" sz="4800" b="1" dirty="0">
                <a:solidFill>
                  <a:srgbClr val="046462"/>
                </a:solidFill>
                <a:ea typeface="+mj-ea"/>
                <a:cs typeface="+mj-cs"/>
              </a:rPr>
              <a:t>-</a:t>
            </a:r>
            <a:r>
              <a:rPr lang="ru-RU" sz="4800" b="1" dirty="0">
                <a:solidFill>
                  <a:srgbClr val="046462"/>
                </a:solidFill>
                <a:ea typeface="+mj-ea"/>
                <a:cs typeface="+mj-cs"/>
              </a:rPr>
              <a:t>рекламы</a:t>
            </a:r>
            <a:endParaRPr lang="ru-RU" dirty="0">
              <a:solidFill>
                <a:srgbClr val="04646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4F8CF6-2F2E-4F2C-9A42-89E635B50FA2}"/>
              </a:ext>
            </a:extLst>
          </p:cNvPr>
          <p:cNvSpPr/>
          <p:nvPr/>
        </p:nvSpPr>
        <p:spPr>
          <a:xfrm>
            <a:off x="7145079" y="0"/>
            <a:ext cx="1743740" cy="145311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векторная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CCAF5BD-2E05-4544-86E5-12120AEDC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13" y="155943"/>
            <a:ext cx="1349500" cy="11243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C04B4C-91DB-457A-8C01-DA227D92D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14" y="4739239"/>
            <a:ext cx="325350" cy="325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E95DC8-7BF3-4743-92AC-FC47AA79E5B8}"/>
              </a:ext>
            </a:extLst>
          </p:cNvPr>
          <p:cNvSpPr txBox="1"/>
          <p:nvPr/>
        </p:nvSpPr>
        <p:spPr>
          <a:xfrm>
            <a:off x="2686828" y="4771109"/>
            <a:ext cx="58889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Проект будет проведен в соответствии со стандартом </a:t>
            </a:r>
            <a:r>
              <a:rPr lang="en-US" sz="1100" dirty="0"/>
              <a:t>ISO 20252:2019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5525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7419DD-188A-4C83-BB3D-D81F74E9A1B2}"/>
              </a:ext>
            </a:extLst>
          </p:cNvPr>
          <p:cNvSpPr txBox="1"/>
          <p:nvPr/>
        </p:nvSpPr>
        <p:spPr>
          <a:xfrm>
            <a:off x="4083974" y="2932452"/>
            <a:ext cx="4459934" cy="113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Наши контакты</a:t>
            </a:r>
          </a:p>
        </p:txBody>
      </p:sp>
      <p:sp>
        <p:nvSpPr>
          <p:cNvPr id="77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5164"/>
            <a:ext cx="3287595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https://scontent.fhel5-1.fna.fbcdn.net/v/t1.0-1/c17.0.200.200a/p200x200/11215514_944952312284996_3067795297878173128_n.png?_nc_cat=110&amp;_nc_ht=scontent.fhel5-1.fna&amp;oh=66e79f2128198bd72efef2f1d675afd4&amp;oe=5D4988F8">
            <a:hlinkClick r:id="rId3"/>
            <a:extLst>
              <a:ext uri="{FF2B5EF4-FFF2-40B4-BE49-F238E27FC236}">
                <a16:creationId xmlns:a16="http://schemas.microsoft.com/office/drawing/2014/main" id="{AAB29CA9-2ACB-4A3F-9D48-BD269F03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5" y="2129272"/>
            <a:ext cx="2372578" cy="23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09" y="0"/>
            <a:ext cx="3138834" cy="237757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079705-2CF5-48E6-92FD-9624EB2747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r="3339"/>
          <a:stretch/>
        </p:blipFill>
        <p:spPr>
          <a:xfrm>
            <a:off x="3835021" y="482302"/>
            <a:ext cx="2692293" cy="848356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1AF6F19-5A13-4A24-A1C7-C50E981C1378}"/>
              </a:ext>
            </a:extLst>
          </p:cNvPr>
          <p:cNvSpPr/>
          <p:nvPr/>
        </p:nvSpPr>
        <p:spPr>
          <a:xfrm>
            <a:off x="6588235" y="3425494"/>
            <a:ext cx="2042789" cy="14194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0385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0771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1156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61542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01927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42312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82698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23083" algn="l" defTabSz="6807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ae@omirussia.ru</a:t>
            </a:r>
          </a:p>
          <a:p>
            <a:r>
              <a:rPr lang="en-US" sz="1600" dirty="0">
                <a:solidFill>
                  <a:schemeClr val="tx1"/>
                </a:solidFill>
              </a:rPr>
              <a:t>zapros@omirussia.ru</a:t>
            </a:r>
          </a:p>
          <a:p>
            <a:r>
              <a:rPr lang="en-US" sz="1600" dirty="0">
                <a:solidFill>
                  <a:schemeClr val="tx1"/>
                </a:solidFill>
              </a:rPr>
              <a:t>+7 (495) 660 94 15</a:t>
            </a:r>
          </a:p>
          <a:p>
            <a:r>
              <a:rPr lang="en-US" sz="1600" dirty="0">
                <a:solidFill>
                  <a:schemeClr val="tx1"/>
                </a:solidFill>
              </a:rPr>
              <a:t> www.omirussia.ru</a:t>
            </a:r>
          </a:p>
          <a:p>
            <a:r>
              <a:rPr lang="ru-RU" altLang="ru-RU" sz="1600" b="1" dirty="0">
                <a:solidFill>
                  <a:schemeClr val="tx1"/>
                </a:solidFill>
                <a:latin typeface="inher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altLang="ru-RU" sz="1600" b="1" dirty="0" err="1">
                <a:solidFill>
                  <a:schemeClr val="tx1"/>
                </a:solidFill>
                <a:latin typeface="inher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omirussia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Соединитель: уступ 87">
            <a:extLst>
              <a:ext uri="{FF2B5EF4-FFF2-40B4-BE49-F238E27FC236}">
                <a16:creationId xmlns:a16="http://schemas.microsoft.com/office/drawing/2014/main" id="{8A542EF5-77AE-41A1-8FCD-421C51AF9D83}"/>
              </a:ext>
            </a:extLst>
          </p:cNvPr>
          <p:cNvCxnSpPr>
            <a:cxnSpLocks/>
            <a:stCxn id="87" idx="0"/>
          </p:cNvCxnSpPr>
          <p:nvPr/>
        </p:nvCxnSpPr>
        <p:spPr>
          <a:xfrm rot="5400000" flipH="1" flipV="1">
            <a:off x="4742381" y="3720085"/>
            <a:ext cx="963260" cy="9370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id="{E967A2D2-7E6E-40B6-80F8-F675484B0C77}"/>
              </a:ext>
            </a:extLst>
          </p:cNvPr>
          <p:cNvCxnSpPr>
            <a:cxnSpLocks/>
            <a:endCxn id="147" idx="2"/>
          </p:cNvCxnSpPr>
          <p:nvPr/>
        </p:nvCxnSpPr>
        <p:spPr>
          <a:xfrm flipV="1">
            <a:off x="6202496" y="2248876"/>
            <a:ext cx="1056536" cy="93056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id="{9FCD1BBE-D7C3-45D0-8120-215F939C5A75}"/>
              </a:ext>
            </a:extLst>
          </p:cNvPr>
          <p:cNvCxnSpPr>
            <a:cxnSpLocks/>
            <a:stCxn id="43" idx="0"/>
          </p:cNvCxnSpPr>
          <p:nvPr/>
        </p:nvCxnSpPr>
        <p:spPr>
          <a:xfrm rot="5400000" flipH="1" flipV="1">
            <a:off x="2239751" y="3189939"/>
            <a:ext cx="1388488" cy="72877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id="{C479E487-D1B0-4383-9F94-CEBBBDB37D19}"/>
              </a:ext>
            </a:extLst>
          </p:cNvPr>
          <p:cNvCxnSpPr>
            <a:cxnSpLocks/>
            <a:stCxn id="20" idx="6"/>
          </p:cNvCxnSpPr>
          <p:nvPr/>
        </p:nvCxnSpPr>
        <p:spPr>
          <a:xfrm flipV="1">
            <a:off x="1169784" y="2626134"/>
            <a:ext cx="1399825" cy="60520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E182C29A-70B9-4C14-92BC-28B191E74182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1169784" y="2746387"/>
            <a:ext cx="1523578" cy="13245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449A36EE-9F52-4EFD-88E7-3026EDB67704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169784" y="2488819"/>
            <a:ext cx="1702333" cy="137315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86459BD4-1136-46B5-89BC-86C4139FEBB2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1387076" y="1368162"/>
            <a:ext cx="1485041" cy="790647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883B7910-42FE-4386-BAE8-684039ABA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Способ синхронизации</a:t>
            </a:r>
          </a:p>
        </p:txBody>
      </p:sp>
      <p:pic>
        <p:nvPicPr>
          <p:cNvPr id="11" name="Рисунок 10" descr="Изображение выглядит как наружный объект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67B7D76F-9525-4646-93AC-6EF53CF2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90" y="1443788"/>
            <a:ext cx="3870652" cy="2104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5058CF-4068-4122-A4FC-6D333E9CF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16" y="1514877"/>
            <a:ext cx="2195401" cy="21848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DA4A50-68F6-43A9-A25C-C38F5F7CD5EA}"/>
              </a:ext>
            </a:extLst>
          </p:cNvPr>
          <p:cNvSpPr txBox="1"/>
          <p:nvPr/>
        </p:nvSpPr>
        <p:spPr>
          <a:xfrm>
            <a:off x="3496769" y="982123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 Nova" panose="020B0504020202020204" pitchFamily="34" charset="0"/>
              </a:rPr>
              <a:t>OMI panel</a:t>
            </a:r>
            <a:endParaRPr lang="ru-RU" sz="2800" b="1" dirty="0">
              <a:solidFill>
                <a:srgbClr val="C00000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F331B64-98E7-46BC-8C85-C9923066A7B7}"/>
              </a:ext>
            </a:extLst>
          </p:cNvPr>
          <p:cNvSpPr/>
          <p:nvPr/>
        </p:nvSpPr>
        <p:spPr>
          <a:xfrm>
            <a:off x="644555" y="996901"/>
            <a:ext cx="742521" cy="742521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20417E-3BF4-49BA-93E6-298F0ED03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26073" r="16412" b="25090"/>
          <a:stretch/>
        </p:blipFill>
        <p:spPr>
          <a:xfrm>
            <a:off x="672055" y="1229780"/>
            <a:ext cx="701271" cy="3185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18E45B-D456-49D5-9C8E-2EB5A5C3AE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2602" r="2602" b="2554"/>
          <a:stretch/>
        </p:blipFill>
        <p:spPr>
          <a:xfrm>
            <a:off x="558581" y="2248876"/>
            <a:ext cx="479885" cy="479885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68EAC91C-51AB-4456-B1D8-01A371DBFF79}"/>
              </a:ext>
            </a:extLst>
          </p:cNvPr>
          <p:cNvSpPr/>
          <p:nvPr/>
        </p:nvSpPr>
        <p:spPr>
          <a:xfrm>
            <a:off x="427263" y="2117558"/>
            <a:ext cx="742521" cy="742521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6C267B4-531D-41AE-88B7-7B80AE630A89}"/>
              </a:ext>
            </a:extLst>
          </p:cNvPr>
          <p:cNvSpPr/>
          <p:nvPr/>
        </p:nvSpPr>
        <p:spPr>
          <a:xfrm>
            <a:off x="427263" y="2860079"/>
            <a:ext cx="742521" cy="742521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50D51B-A800-4F5F-B6E6-489D7725A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9" y="2991397"/>
            <a:ext cx="482229" cy="479885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A3EDFA4C-595B-48F5-8A0E-B006682BF0B7}"/>
              </a:ext>
            </a:extLst>
          </p:cNvPr>
          <p:cNvSpPr/>
          <p:nvPr/>
        </p:nvSpPr>
        <p:spPr>
          <a:xfrm>
            <a:off x="427263" y="3699708"/>
            <a:ext cx="742521" cy="742521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2CEBE7B-12F5-4E41-B0D5-927FD4B7A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3" y="3942669"/>
            <a:ext cx="670300" cy="256599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AF1AC889-3B49-49A6-B048-C89122DE409B}"/>
              </a:ext>
            </a:extLst>
          </p:cNvPr>
          <p:cNvSpPr/>
          <p:nvPr/>
        </p:nvSpPr>
        <p:spPr>
          <a:xfrm>
            <a:off x="2198348" y="4248569"/>
            <a:ext cx="742521" cy="742521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439B781-E14F-4E88-9B7C-179014BFCA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84" y="4568559"/>
            <a:ext cx="669960" cy="137900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FAD5E6FA-AC18-4B2F-A89E-B2C386CE8A7C}"/>
              </a:ext>
            </a:extLst>
          </p:cNvPr>
          <p:cNvSpPr/>
          <p:nvPr/>
        </p:nvSpPr>
        <p:spPr>
          <a:xfrm>
            <a:off x="6647181" y="3339609"/>
            <a:ext cx="1044535" cy="1044535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E5172F1-7A86-4F66-96DF-8B542F42D2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r="14533"/>
          <a:stretch/>
        </p:blipFill>
        <p:spPr>
          <a:xfrm>
            <a:off x="6716248" y="3612967"/>
            <a:ext cx="438481" cy="45913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0083E2B-5170-4D30-8F31-B0524B0A9D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80" y="3624347"/>
            <a:ext cx="418442" cy="418325"/>
          </a:xfrm>
          <a:prstGeom prst="rect">
            <a:avLst/>
          </a:prstGeom>
        </p:spPr>
      </p:pic>
      <p:sp>
        <p:nvSpPr>
          <p:cNvPr id="87" name="Овал 86">
            <a:extLst>
              <a:ext uri="{FF2B5EF4-FFF2-40B4-BE49-F238E27FC236}">
                <a16:creationId xmlns:a16="http://schemas.microsoft.com/office/drawing/2014/main" id="{3EBF0F2C-50B1-4B4C-A470-55295565D8B6}"/>
              </a:ext>
            </a:extLst>
          </p:cNvPr>
          <p:cNvSpPr/>
          <p:nvPr/>
        </p:nvSpPr>
        <p:spPr>
          <a:xfrm>
            <a:off x="4805896" y="4248569"/>
            <a:ext cx="742521" cy="742521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C784DA0-41FD-43B1-A252-AB5760D701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71" y="4510612"/>
            <a:ext cx="565984" cy="218435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2E1D709E-CB43-4665-A759-65ED0A46C24E}"/>
              </a:ext>
            </a:extLst>
          </p:cNvPr>
          <p:cNvSpPr txBox="1"/>
          <p:nvPr/>
        </p:nvSpPr>
        <p:spPr>
          <a:xfrm>
            <a:off x="7032396" y="1392187"/>
            <a:ext cx="1479829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Адсерверы</a:t>
            </a:r>
            <a:r>
              <a:rPr lang="ru-RU" dirty="0"/>
              <a:t> / </a:t>
            </a:r>
            <a:r>
              <a:rPr lang="en-US" dirty="0"/>
              <a:t>DMP</a:t>
            </a:r>
            <a:endParaRPr lang="ru-RU" dirty="0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EABB67C1-45D5-467F-AF72-7976BE474C17}"/>
              </a:ext>
            </a:extLst>
          </p:cNvPr>
          <p:cNvSpPr/>
          <p:nvPr/>
        </p:nvSpPr>
        <p:spPr>
          <a:xfrm>
            <a:off x="7259032" y="1716288"/>
            <a:ext cx="1065175" cy="1065175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9FEE840-5995-449C-8138-FFF06508BB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25" y="2431177"/>
            <a:ext cx="696190" cy="136000"/>
          </a:xfrm>
          <a:prstGeom prst="rect">
            <a:avLst/>
          </a:prstGeom>
        </p:spPr>
      </p:pic>
      <p:pic>
        <p:nvPicPr>
          <p:cNvPr id="149" name="Рисунок 148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5425F36-C616-49DE-AD8A-098F60A8F2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27" y="1921233"/>
            <a:ext cx="702647" cy="19106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F6426357-A573-4DF3-B3CD-479F9B91F47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41972" r="5356" b="41039"/>
          <a:stretch/>
        </p:blipFill>
        <p:spPr>
          <a:xfrm>
            <a:off x="7420359" y="2129677"/>
            <a:ext cx="742521" cy="14366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D8CE2444-0B50-4C43-A5A0-A5E59FF182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97" y="2252123"/>
            <a:ext cx="454445" cy="172476"/>
          </a:xfrm>
          <a:prstGeom prst="rect">
            <a:avLst/>
          </a:prstGeom>
        </p:spPr>
      </p:pic>
      <p:cxnSp>
        <p:nvCxnSpPr>
          <p:cNvPr id="156" name="Соединитель: уступ 155">
            <a:extLst>
              <a:ext uri="{FF2B5EF4-FFF2-40B4-BE49-F238E27FC236}">
                <a16:creationId xmlns:a16="http://schemas.microsoft.com/office/drawing/2014/main" id="{E401F2C8-2303-4363-B345-800DCBFEBEE5}"/>
              </a:ext>
            </a:extLst>
          </p:cNvPr>
          <p:cNvCxnSpPr>
            <a:cxnSpLocks/>
            <a:stCxn id="50" idx="0"/>
          </p:cNvCxnSpPr>
          <p:nvPr/>
        </p:nvCxnSpPr>
        <p:spPr>
          <a:xfrm rot="16200000" flipV="1">
            <a:off x="6436202" y="2606362"/>
            <a:ext cx="481250" cy="985244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8109BE2-CEAB-40E5-9B8C-AD7B7AD8A7F0}"/>
              </a:ext>
            </a:extLst>
          </p:cNvPr>
          <p:cNvSpPr txBox="1"/>
          <p:nvPr/>
        </p:nvSpPr>
        <p:spPr>
          <a:xfrm>
            <a:off x="1540899" y="1368162"/>
            <a:ext cx="1460159" cy="504754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Google Campaign Manager (CM)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9A1AA9-76E4-4835-A6C5-6D9D4C1E7FA7}"/>
              </a:ext>
            </a:extLst>
          </p:cNvPr>
          <p:cNvSpPr txBox="1"/>
          <p:nvPr/>
        </p:nvSpPr>
        <p:spPr>
          <a:xfrm>
            <a:off x="1254712" y="2488819"/>
            <a:ext cx="1314897" cy="710964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MyTarget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/ аккаунт в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Mailru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Group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F0534C-1944-46D3-A952-EACB37547BC3}"/>
              </a:ext>
            </a:extLst>
          </p:cNvPr>
          <p:cNvSpPr txBox="1"/>
          <p:nvPr/>
        </p:nvSpPr>
        <p:spPr>
          <a:xfrm>
            <a:off x="2089862" y="3384156"/>
            <a:ext cx="1660764" cy="710964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Rambler,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Weborama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Adriver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Gemius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Sizmek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8AD7C5-DEF0-47A8-9F1D-58E4F9EE5253}"/>
              </a:ext>
            </a:extLst>
          </p:cNvPr>
          <p:cNvSpPr txBox="1"/>
          <p:nvPr/>
        </p:nvSpPr>
        <p:spPr>
          <a:xfrm>
            <a:off x="4440484" y="3648576"/>
            <a:ext cx="1660764" cy="298543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Campaign Manager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4B215B-DD82-46F7-83B6-D17D7E432983}"/>
              </a:ext>
            </a:extLst>
          </p:cNvPr>
          <p:cNvSpPr txBox="1"/>
          <p:nvPr/>
        </p:nvSpPr>
        <p:spPr>
          <a:xfrm>
            <a:off x="6058799" y="2670381"/>
            <a:ext cx="1314897" cy="504754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Business Manager FB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7B5116-AE8D-40BA-BAAE-AE7103B95FFB}"/>
              </a:ext>
            </a:extLst>
          </p:cNvPr>
          <p:cNvSpPr/>
          <p:nvPr/>
        </p:nvSpPr>
        <p:spPr>
          <a:xfrm>
            <a:off x="7822411" y="3657274"/>
            <a:ext cx="936806" cy="370520"/>
          </a:xfrm>
          <a:prstGeom prst="rect">
            <a:avLst/>
          </a:prstGeom>
          <a:solidFill>
            <a:srgbClr val="CDCDC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Аудит*</a:t>
            </a:r>
          </a:p>
        </p:txBody>
      </p:sp>
    </p:spTree>
    <p:extLst>
      <p:ext uri="{BB962C8B-B14F-4D97-AF65-F5344CB8AC3E}">
        <p14:creationId xmlns:p14="http://schemas.microsoft.com/office/powerpoint/2010/main" val="241963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883B7910-42FE-4386-BAE8-684039ABA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31047"/>
            <a:ext cx="7223125" cy="441325"/>
          </a:xfrm>
        </p:spPr>
        <p:txBody>
          <a:bodyPr/>
          <a:lstStyle/>
          <a:p>
            <a:r>
              <a:rPr lang="ru-RU" dirty="0"/>
              <a:t>Что отслеживается?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C1315EE-35C8-4197-8630-0FBEC922492D}"/>
              </a:ext>
            </a:extLst>
          </p:cNvPr>
          <p:cNvGrpSpPr/>
          <p:nvPr/>
        </p:nvGrpSpPr>
        <p:grpSpPr>
          <a:xfrm>
            <a:off x="900061" y="1616377"/>
            <a:ext cx="6496811" cy="1535588"/>
            <a:chOff x="3109748" y="625416"/>
            <a:chExt cx="3958053" cy="935527"/>
          </a:xfrm>
        </p:grpSpPr>
        <p:pic>
          <p:nvPicPr>
            <p:cNvPr id="6" name="Рисунок 5" descr="Интернет">
              <a:extLst>
                <a:ext uri="{FF2B5EF4-FFF2-40B4-BE49-F238E27FC236}">
                  <a16:creationId xmlns:a16="http://schemas.microsoft.com/office/drawing/2014/main" id="{C92C07D9-9428-4C4F-A6A1-870ECEC97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09748" y="625416"/>
              <a:ext cx="766771" cy="766771"/>
            </a:xfrm>
            <a:prstGeom prst="rect">
              <a:avLst/>
            </a:prstGeom>
          </p:spPr>
        </p:pic>
        <p:pic>
          <p:nvPicPr>
            <p:cNvPr id="8" name="Рисунок 7" descr="Окно браузера">
              <a:extLst>
                <a:ext uri="{FF2B5EF4-FFF2-40B4-BE49-F238E27FC236}">
                  <a16:creationId xmlns:a16="http://schemas.microsoft.com/office/drawing/2014/main" id="{ECBD741B-06C8-4427-BFBF-6A4D6743A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82982" y="699522"/>
              <a:ext cx="618558" cy="61855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черный,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DB92D9A7-1510-4390-917F-B7020536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976" y="669129"/>
              <a:ext cx="379878" cy="679344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ADF57-0C8C-4678-8946-D679E7B6C9DC}"/>
                </a:ext>
              </a:extLst>
            </p:cNvPr>
            <p:cNvSpPr txBox="1"/>
            <p:nvPr/>
          </p:nvSpPr>
          <p:spPr>
            <a:xfrm>
              <a:off x="3279447" y="1388145"/>
              <a:ext cx="416812" cy="168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desktop</a:t>
              </a:r>
              <a:endParaRPr lang="ru-RU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3D5476A-7B5F-4196-BCA7-8804DA9C83CC}"/>
                </a:ext>
              </a:extLst>
            </p:cNvPr>
            <p:cNvSpPr txBox="1"/>
            <p:nvPr/>
          </p:nvSpPr>
          <p:spPr>
            <a:xfrm>
              <a:off x="4785353" y="1392187"/>
              <a:ext cx="813816" cy="16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 mobile browser</a:t>
              </a:r>
              <a:endParaRPr lang="ru-RU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D8AF34-6707-4DB5-B1A1-41712AA8C5F3}"/>
                </a:ext>
              </a:extLst>
            </p:cNvPr>
            <p:cNvSpPr txBox="1"/>
            <p:nvPr/>
          </p:nvSpPr>
          <p:spPr>
            <a:xfrm>
              <a:off x="6527547" y="1388144"/>
              <a:ext cx="540254" cy="168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mobile app</a:t>
              </a:r>
              <a:endParaRPr lang="ru-RU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3EAF3D9-512A-48DD-A888-137744DA6AEA}"/>
              </a:ext>
            </a:extLst>
          </p:cNvPr>
          <p:cNvSpPr txBox="1"/>
          <p:nvPr/>
        </p:nvSpPr>
        <p:spPr>
          <a:xfrm>
            <a:off x="5758385" y="4307788"/>
            <a:ext cx="26476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/>
              <a:t>myTarget</a:t>
            </a:r>
            <a:r>
              <a:rPr lang="en-US" sz="1800" b="1" dirty="0"/>
              <a:t>, VK </a:t>
            </a:r>
            <a:r>
              <a:rPr lang="ru-RU" sz="2400" dirty="0"/>
              <a:t>-</a:t>
            </a:r>
            <a:r>
              <a:rPr lang="en-US" sz="2400" dirty="0"/>
              <a:t>&gt;</a:t>
            </a:r>
            <a:endParaRPr lang="ru-RU" sz="2400" dirty="0"/>
          </a:p>
          <a:p>
            <a:pPr algn="ctr"/>
            <a:r>
              <a:rPr lang="ru-RU" sz="1400" i="1" dirty="0"/>
              <a:t>800 000+</a:t>
            </a:r>
            <a:endParaRPr lang="en-US" sz="1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13F84-7F61-4DE8-BA5A-9AB81E62B972}"/>
              </a:ext>
            </a:extLst>
          </p:cNvPr>
          <p:cNvSpPr txBox="1"/>
          <p:nvPr/>
        </p:nvSpPr>
        <p:spPr>
          <a:xfrm>
            <a:off x="5863409" y="3487869"/>
            <a:ext cx="243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DCM, </a:t>
            </a:r>
            <a:r>
              <a:rPr lang="en-US" sz="1800" b="1" dirty="0" err="1"/>
              <a:t>Weborama</a:t>
            </a:r>
            <a:r>
              <a:rPr lang="ru-RU" sz="1800" b="1" dirty="0"/>
              <a:t> </a:t>
            </a:r>
            <a:r>
              <a:rPr lang="ru-RU" sz="1800" dirty="0"/>
              <a:t>-</a:t>
            </a:r>
            <a:r>
              <a:rPr lang="en-US" sz="1800" dirty="0"/>
              <a:t>&gt;</a:t>
            </a:r>
            <a:endParaRPr lang="ru-RU" sz="1800" dirty="0"/>
          </a:p>
          <a:p>
            <a:pPr algn="ctr"/>
            <a:r>
              <a:rPr lang="ru-RU" sz="1400" i="1" dirty="0"/>
              <a:t>80 000+ </a:t>
            </a:r>
            <a:r>
              <a:rPr lang="ru-RU" sz="1400" i="1" dirty="0" err="1"/>
              <a:t>панелистов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99183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E86832-942B-4175-93AE-BDB748540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40" y="947497"/>
            <a:ext cx="5462599" cy="3796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F13616-7328-4CFE-8A9E-E485C072004A}"/>
              </a:ext>
            </a:extLst>
          </p:cNvPr>
          <p:cNvSpPr txBox="1"/>
          <p:nvPr/>
        </p:nvSpPr>
        <p:spPr>
          <a:xfrm>
            <a:off x="1915355" y="1679334"/>
            <a:ext cx="1683923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Количество показов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BEF6E-EEE9-4E6A-B2DA-1E1613C45501}"/>
              </a:ext>
            </a:extLst>
          </p:cNvPr>
          <p:cNvSpPr txBox="1"/>
          <p:nvPr/>
        </p:nvSpPr>
        <p:spPr>
          <a:xfrm>
            <a:off x="1915355" y="2358655"/>
            <a:ext cx="1898189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Планируемый охват (</a:t>
            </a:r>
            <a:r>
              <a:rPr lang="en-US" b="1" dirty="0"/>
              <a:t>cookie</a:t>
            </a:r>
            <a:r>
              <a:rPr lang="ru-RU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939C1-5FD2-4C42-BECA-D55EF0CFD69E}"/>
              </a:ext>
            </a:extLst>
          </p:cNvPr>
          <p:cNvSpPr txBox="1"/>
          <p:nvPr/>
        </p:nvSpPr>
        <p:spPr>
          <a:xfrm>
            <a:off x="1915355" y="3258878"/>
            <a:ext cx="1898189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Панелисты</a:t>
            </a:r>
            <a:r>
              <a:rPr lang="ru-RU" b="1" dirty="0"/>
              <a:t> </a:t>
            </a:r>
            <a:r>
              <a:rPr lang="en-US" b="1" dirty="0"/>
              <a:t>OMI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3F512-09DF-46B5-8922-49568BC8CC1E}"/>
              </a:ext>
            </a:extLst>
          </p:cNvPr>
          <p:cNvSpPr txBox="1"/>
          <p:nvPr/>
        </p:nvSpPr>
        <p:spPr>
          <a:xfrm>
            <a:off x="1915355" y="4003157"/>
            <a:ext cx="2188812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Результативные интервью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D1CB71-27DC-4F62-8BA0-33BE33027FCF}"/>
              </a:ext>
            </a:extLst>
          </p:cNvPr>
          <p:cNvSpPr/>
          <p:nvPr/>
        </p:nvSpPr>
        <p:spPr>
          <a:xfrm>
            <a:off x="4231688" y="1735530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</a:rPr>
              <a:t>1 000 000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FD71CF0-6632-4D29-9CA6-59C27284BA78}"/>
              </a:ext>
            </a:extLst>
          </p:cNvPr>
          <p:cNvSpPr/>
          <p:nvPr/>
        </p:nvSpPr>
        <p:spPr>
          <a:xfrm>
            <a:off x="4419240" y="2444922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</a:rPr>
              <a:t>1</a:t>
            </a:r>
            <a:r>
              <a:rPr lang="ru-RU" sz="4000" b="1" dirty="0">
                <a:solidFill>
                  <a:schemeClr val="bg1"/>
                </a:solidFill>
              </a:rPr>
              <a:t>30 000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77CE7D1-7E4D-45F7-9E96-DDD2EDE68523}"/>
              </a:ext>
            </a:extLst>
          </p:cNvPr>
          <p:cNvSpPr/>
          <p:nvPr/>
        </p:nvSpPr>
        <p:spPr>
          <a:xfrm>
            <a:off x="4866478" y="3267173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650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CCA906C-2CA8-42E4-B6C6-4471ABA3E6F1}"/>
              </a:ext>
            </a:extLst>
          </p:cNvPr>
          <p:cNvSpPr/>
          <p:nvPr/>
        </p:nvSpPr>
        <p:spPr>
          <a:xfrm>
            <a:off x="4866478" y="4018541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C6255993-5DAC-4265-AA2D-58AF27BB5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Конверсия показов в </a:t>
            </a:r>
            <a:r>
              <a:rPr lang="ru-RU" dirty="0" err="1"/>
              <a:t>панелистов</a:t>
            </a:r>
            <a:r>
              <a:rPr lang="ru-RU" dirty="0"/>
              <a:t> </a:t>
            </a:r>
            <a:r>
              <a:rPr lang="en-US" dirty="0"/>
              <a:t>OMI</a:t>
            </a:r>
            <a:endParaRPr lang="ru-RU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777011-F671-40D9-BB8C-7804C0ED1EFE}"/>
              </a:ext>
            </a:extLst>
          </p:cNvPr>
          <p:cNvGrpSpPr/>
          <p:nvPr/>
        </p:nvGrpSpPr>
        <p:grpSpPr>
          <a:xfrm>
            <a:off x="6663070" y="2601433"/>
            <a:ext cx="1681904" cy="955988"/>
            <a:chOff x="6663070" y="2601433"/>
            <a:chExt cx="1681904" cy="955988"/>
          </a:xfrm>
        </p:grpSpPr>
        <p:sp>
          <p:nvSpPr>
            <p:cNvPr id="25" name="Стрелка: изогнутая влево 24">
              <a:extLst>
                <a:ext uri="{FF2B5EF4-FFF2-40B4-BE49-F238E27FC236}">
                  <a16:creationId xmlns:a16="http://schemas.microsoft.com/office/drawing/2014/main" id="{CF461339-9600-4588-86B9-BEE5014FC2B2}"/>
                </a:ext>
              </a:extLst>
            </p:cNvPr>
            <p:cNvSpPr/>
            <p:nvPr/>
          </p:nvSpPr>
          <p:spPr>
            <a:xfrm>
              <a:off x="6663070" y="2601433"/>
              <a:ext cx="588335" cy="955988"/>
            </a:xfrm>
            <a:prstGeom prst="curvedLeftArrow">
              <a:avLst/>
            </a:prstGeom>
            <a:solidFill>
              <a:srgbClr val="F39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C6C0F3-15A6-4B45-A8C3-EB33E164910F}"/>
                </a:ext>
              </a:extLst>
            </p:cNvPr>
            <p:cNvSpPr txBox="1"/>
            <p:nvPr/>
          </p:nvSpPr>
          <p:spPr>
            <a:xfrm>
              <a:off x="7251405" y="2858768"/>
              <a:ext cx="1093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F3914A"/>
                  </a:solidFill>
                </a:rPr>
                <a:t>0,3-0,5%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8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E86832-942B-4175-93AE-BDB748540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40" y="947497"/>
            <a:ext cx="5462599" cy="3796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F13616-7328-4CFE-8A9E-E485C072004A}"/>
              </a:ext>
            </a:extLst>
          </p:cNvPr>
          <p:cNvSpPr txBox="1"/>
          <p:nvPr/>
        </p:nvSpPr>
        <p:spPr>
          <a:xfrm>
            <a:off x="1915355" y="1679334"/>
            <a:ext cx="1683923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Количество показов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BEF6E-EEE9-4E6A-B2DA-1E1613C45501}"/>
              </a:ext>
            </a:extLst>
          </p:cNvPr>
          <p:cNvSpPr txBox="1"/>
          <p:nvPr/>
        </p:nvSpPr>
        <p:spPr>
          <a:xfrm>
            <a:off x="1915355" y="2358655"/>
            <a:ext cx="1898189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Планируемый охват (</a:t>
            </a:r>
            <a:r>
              <a:rPr lang="en-US" b="1" dirty="0"/>
              <a:t>cookie</a:t>
            </a:r>
            <a:r>
              <a:rPr lang="ru-RU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939C1-5FD2-4C42-BECA-D55EF0CFD69E}"/>
              </a:ext>
            </a:extLst>
          </p:cNvPr>
          <p:cNvSpPr txBox="1"/>
          <p:nvPr/>
        </p:nvSpPr>
        <p:spPr>
          <a:xfrm>
            <a:off x="1915355" y="3258878"/>
            <a:ext cx="1898189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Панелисты</a:t>
            </a:r>
            <a:r>
              <a:rPr lang="ru-RU" b="1" dirty="0"/>
              <a:t> </a:t>
            </a:r>
            <a:r>
              <a:rPr lang="en-US" b="1" dirty="0"/>
              <a:t>OMI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3F512-09DF-46B5-8922-49568BC8CC1E}"/>
              </a:ext>
            </a:extLst>
          </p:cNvPr>
          <p:cNvSpPr txBox="1"/>
          <p:nvPr/>
        </p:nvSpPr>
        <p:spPr>
          <a:xfrm>
            <a:off x="1915355" y="4003157"/>
            <a:ext cx="2188812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Результативные интервью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D1CB71-27DC-4F62-8BA0-33BE33027FCF}"/>
              </a:ext>
            </a:extLst>
          </p:cNvPr>
          <p:cNvSpPr/>
          <p:nvPr/>
        </p:nvSpPr>
        <p:spPr>
          <a:xfrm>
            <a:off x="4231688" y="1735530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</a:rPr>
              <a:t>1 000 000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FD71CF0-6632-4D29-9CA6-59C27284BA78}"/>
              </a:ext>
            </a:extLst>
          </p:cNvPr>
          <p:cNvSpPr/>
          <p:nvPr/>
        </p:nvSpPr>
        <p:spPr>
          <a:xfrm>
            <a:off x="4419240" y="2444922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</a:rPr>
              <a:t>1</a:t>
            </a:r>
            <a:r>
              <a:rPr lang="ru-RU" sz="4000" b="1" dirty="0">
                <a:solidFill>
                  <a:schemeClr val="bg1"/>
                </a:solidFill>
              </a:rPr>
              <a:t>30 000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77CE7D1-7E4D-45F7-9E96-DDD2EDE68523}"/>
              </a:ext>
            </a:extLst>
          </p:cNvPr>
          <p:cNvSpPr/>
          <p:nvPr/>
        </p:nvSpPr>
        <p:spPr>
          <a:xfrm>
            <a:off x="4866478" y="3267173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650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CCA906C-2CA8-42E4-B6C6-4471ABA3E6F1}"/>
              </a:ext>
            </a:extLst>
          </p:cNvPr>
          <p:cNvSpPr/>
          <p:nvPr/>
        </p:nvSpPr>
        <p:spPr>
          <a:xfrm>
            <a:off x="4866478" y="4018541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C6255993-5DAC-4265-AA2D-58AF27BB5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Конверсия показов в </a:t>
            </a:r>
            <a:r>
              <a:rPr lang="ru-RU" dirty="0" err="1"/>
              <a:t>панелистов</a:t>
            </a:r>
            <a:r>
              <a:rPr lang="ru-RU" dirty="0"/>
              <a:t> </a:t>
            </a:r>
            <a:r>
              <a:rPr lang="en-US" dirty="0"/>
              <a:t>OMI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FBA9AF-6264-4D0D-B1B3-236FD921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41" y="921486"/>
            <a:ext cx="5529543" cy="384038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E2A2BF-4538-424B-9B00-F41FB81ABDED}"/>
              </a:ext>
            </a:extLst>
          </p:cNvPr>
          <p:cNvSpPr/>
          <p:nvPr/>
        </p:nvSpPr>
        <p:spPr>
          <a:xfrm>
            <a:off x="6622466" y="3152808"/>
            <a:ext cx="2322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Аудит рекламной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27287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6F58F4-CA1F-48AB-9B07-8C131B77862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человек, внутренний, электроник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015BB8B-EC85-458C-9711-98DF053C6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 b="26413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A8AE73-E508-427E-A6F6-823052588D64}"/>
              </a:ext>
            </a:extLst>
          </p:cNvPr>
          <p:cNvSpPr/>
          <p:nvPr/>
        </p:nvSpPr>
        <p:spPr>
          <a:xfrm>
            <a:off x="574158" y="3398599"/>
            <a:ext cx="8073656" cy="953661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EB2295-F050-4979-AC42-FF6D5A69B7FD}"/>
              </a:ext>
            </a:extLst>
          </p:cNvPr>
          <p:cNvSpPr/>
          <p:nvPr/>
        </p:nvSpPr>
        <p:spPr>
          <a:xfrm>
            <a:off x="7145079" y="0"/>
            <a:ext cx="1743740" cy="145311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векторная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D5F1730-35F2-40DC-A3F0-A026B469A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13" y="155943"/>
            <a:ext cx="1349500" cy="11243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109051-2271-4F19-9B7C-EBFB1A79B201}"/>
              </a:ext>
            </a:extLst>
          </p:cNvPr>
          <p:cNvSpPr/>
          <p:nvPr/>
        </p:nvSpPr>
        <p:spPr>
          <a:xfrm>
            <a:off x="1359090" y="3498793"/>
            <a:ext cx="6535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Аудит рекламной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3208345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EEBE5D-4946-40CE-834E-B978E1A4D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>
          <a:xfrm>
            <a:off x="5174204" y="1086340"/>
            <a:ext cx="3969796" cy="3126152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8797D84-205A-42E8-BDEE-7943D6FC8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Верификация АУДИТОРИИ рекламной кампании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AD80BD-CBA1-4C07-A5D8-93B3C2D8F844}"/>
              </a:ext>
            </a:extLst>
          </p:cNvPr>
          <p:cNvGrpSpPr/>
          <p:nvPr/>
        </p:nvGrpSpPr>
        <p:grpSpPr>
          <a:xfrm>
            <a:off x="600844" y="863654"/>
            <a:ext cx="4717224" cy="795869"/>
            <a:chOff x="600844" y="863654"/>
            <a:chExt cx="4717224" cy="795869"/>
          </a:xfrm>
        </p:grpSpPr>
        <p:pic>
          <p:nvPicPr>
            <p:cNvPr id="13" name="Рисунок 12" descr="Громкоговоритель">
              <a:extLst>
                <a:ext uri="{FF2B5EF4-FFF2-40B4-BE49-F238E27FC236}">
                  <a16:creationId xmlns:a16="http://schemas.microsoft.com/office/drawing/2014/main" id="{4BE6BA8C-D28D-4DAF-989B-B0ACD75F3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0844" y="863654"/>
              <a:ext cx="795869" cy="795869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A2C5983-FA69-4472-9D32-DD3B6512DA90}"/>
                </a:ext>
              </a:extLst>
            </p:cNvPr>
            <p:cNvSpPr/>
            <p:nvPr/>
          </p:nvSpPr>
          <p:spPr>
            <a:xfrm>
              <a:off x="1762671" y="1049103"/>
              <a:ext cx="3555397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685800">
                <a:lnSpc>
                  <a:spcPct val="90000"/>
                </a:lnSpc>
                <a:spcBef>
                  <a:spcPts val="750"/>
                </a:spcBef>
                <a:buClr>
                  <a:srgbClr val="3F3F3F">
                    <a:lumMod val="50000"/>
                  </a:srgbClr>
                </a:buClr>
                <a:defRPr/>
              </a:pPr>
              <a:r>
                <a:rPr lang="ru-RU" sz="2400" dirty="0">
                  <a:solidFill>
                    <a:srgbClr val="3F3F3F"/>
                  </a:solidFill>
                </a:rPr>
                <a:t>Охват целевой аудитории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37DC08-5C95-4A5A-9C51-83A68ECA2FF0}"/>
              </a:ext>
            </a:extLst>
          </p:cNvPr>
          <p:cNvGrpSpPr/>
          <p:nvPr/>
        </p:nvGrpSpPr>
        <p:grpSpPr>
          <a:xfrm>
            <a:off x="600844" y="1659523"/>
            <a:ext cx="4658995" cy="795869"/>
            <a:chOff x="600844" y="1659523"/>
            <a:chExt cx="4658995" cy="795869"/>
          </a:xfrm>
        </p:grpSpPr>
        <p:pic>
          <p:nvPicPr>
            <p:cNvPr id="15" name="Рисунок 14" descr="Попасть в яблочко">
              <a:extLst>
                <a:ext uri="{FF2B5EF4-FFF2-40B4-BE49-F238E27FC236}">
                  <a16:creationId xmlns:a16="http://schemas.microsoft.com/office/drawing/2014/main" id="{57E0F681-632A-45E3-A0F6-154DA38C3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0844" y="1659523"/>
              <a:ext cx="795869" cy="795869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3766D6B-696D-474C-A89B-FA8CD25A38ED}"/>
                </a:ext>
              </a:extLst>
            </p:cNvPr>
            <p:cNvSpPr/>
            <p:nvPr/>
          </p:nvSpPr>
          <p:spPr>
            <a:xfrm>
              <a:off x="1770486" y="1863623"/>
              <a:ext cx="34893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685800">
                <a:defRPr/>
              </a:pPr>
              <a:r>
                <a:rPr lang="ru-RU" sz="2400" dirty="0">
                  <a:solidFill>
                    <a:srgbClr val="3F3F3F"/>
                  </a:solidFill>
                </a:rPr>
                <a:t>Точность попадания в ЦА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F14A450-FE78-4094-A497-0B2F67A9AD35}"/>
              </a:ext>
            </a:extLst>
          </p:cNvPr>
          <p:cNvGrpSpPr/>
          <p:nvPr/>
        </p:nvGrpSpPr>
        <p:grpSpPr>
          <a:xfrm>
            <a:off x="600844" y="2542568"/>
            <a:ext cx="4573360" cy="795869"/>
            <a:chOff x="600844" y="2542568"/>
            <a:chExt cx="4573360" cy="795869"/>
          </a:xfrm>
        </p:grpSpPr>
        <p:pic>
          <p:nvPicPr>
            <p:cNvPr id="19" name="Рисунок 18" descr="Секундомер">
              <a:extLst>
                <a:ext uri="{FF2B5EF4-FFF2-40B4-BE49-F238E27FC236}">
                  <a16:creationId xmlns:a16="http://schemas.microsoft.com/office/drawing/2014/main" id="{AF62B1B9-2493-43E4-A566-1E7E48D6D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0844" y="2542568"/>
              <a:ext cx="795869" cy="795869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9BB86E6-AB9D-479C-AD42-7921EE15040F}"/>
                </a:ext>
              </a:extLst>
            </p:cNvPr>
            <p:cNvSpPr/>
            <p:nvPr/>
          </p:nvSpPr>
          <p:spPr>
            <a:xfrm>
              <a:off x="1800139" y="2692610"/>
              <a:ext cx="33740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685800"/>
              <a:r>
                <a:rPr lang="ru-RU" sz="2400" dirty="0">
                  <a:solidFill>
                    <a:srgbClr val="3F3F3F"/>
                  </a:solidFill>
                </a:rPr>
                <a:t>Частота показа рекламы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D8A5E1E-50B2-465B-A864-2A079CAD6667}"/>
              </a:ext>
            </a:extLst>
          </p:cNvPr>
          <p:cNvGrpSpPr/>
          <p:nvPr/>
        </p:nvGrpSpPr>
        <p:grpSpPr>
          <a:xfrm>
            <a:off x="600844" y="3338437"/>
            <a:ext cx="6261365" cy="795869"/>
            <a:chOff x="600844" y="3338437"/>
            <a:chExt cx="6261365" cy="795869"/>
          </a:xfrm>
        </p:grpSpPr>
        <p:pic>
          <p:nvPicPr>
            <p:cNvPr id="20" name="Рисунок 19" descr="Ссылка">
              <a:extLst>
                <a:ext uri="{FF2B5EF4-FFF2-40B4-BE49-F238E27FC236}">
                  <a16:creationId xmlns:a16="http://schemas.microsoft.com/office/drawing/2014/main" id="{1323667A-3507-4433-942E-03DF4111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0844" y="3338437"/>
              <a:ext cx="795869" cy="795869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ECAA33D-91D3-4CFA-8C5D-3889A0604933}"/>
                </a:ext>
              </a:extLst>
            </p:cNvPr>
            <p:cNvSpPr/>
            <p:nvPr/>
          </p:nvSpPr>
          <p:spPr>
            <a:xfrm>
              <a:off x="1770486" y="3508314"/>
              <a:ext cx="50917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defRPr/>
              </a:pPr>
              <a:r>
                <a:rPr lang="ru-RU" sz="2400" dirty="0">
                  <a:solidFill>
                    <a:srgbClr val="3F3F3F"/>
                  </a:solidFill>
                </a:rPr>
                <a:t>Пересечение между площадками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CB7B0D4-3C08-4216-A687-7B8E6B60001E}"/>
              </a:ext>
            </a:extLst>
          </p:cNvPr>
          <p:cNvGrpSpPr/>
          <p:nvPr/>
        </p:nvGrpSpPr>
        <p:grpSpPr>
          <a:xfrm>
            <a:off x="600844" y="4134306"/>
            <a:ext cx="7119450" cy="795869"/>
            <a:chOff x="600844" y="4134306"/>
            <a:chExt cx="7119450" cy="795869"/>
          </a:xfrm>
        </p:grpSpPr>
        <p:pic>
          <p:nvPicPr>
            <p:cNvPr id="18" name="Рисунок 17" descr="Статистика">
              <a:extLst>
                <a:ext uri="{FF2B5EF4-FFF2-40B4-BE49-F238E27FC236}">
                  <a16:creationId xmlns:a16="http://schemas.microsoft.com/office/drawing/2014/main" id="{A417E7EC-F8CD-4D68-BC51-0DA1C8427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0844" y="4134306"/>
              <a:ext cx="795869" cy="795869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CE60929-B554-44D6-A141-CA89D47B70EF}"/>
                </a:ext>
              </a:extLst>
            </p:cNvPr>
            <p:cNvSpPr/>
            <p:nvPr/>
          </p:nvSpPr>
          <p:spPr>
            <a:xfrm>
              <a:off x="1800139" y="4344560"/>
              <a:ext cx="59201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defRPr/>
              </a:pPr>
              <a:r>
                <a:rPr lang="ru-RU" sz="2400" dirty="0">
                  <a:solidFill>
                    <a:srgbClr val="3F3F3F"/>
                  </a:solidFill>
                </a:rPr>
                <a:t>Уникальный охват площадок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3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0BC30442-F9D4-4665-891F-1038807E4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Параметры панели</a:t>
            </a:r>
          </a:p>
        </p:txBody>
      </p:sp>
      <p:pic>
        <p:nvPicPr>
          <p:cNvPr id="17" name="Рисунок 16" descr="Фрагменты головоломки">
            <a:extLst>
              <a:ext uri="{FF2B5EF4-FFF2-40B4-BE49-F238E27FC236}">
                <a16:creationId xmlns:a16="http://schemas.microsoft.com/office/drawing/2014/main" id="{F160ADE9-2535-4F07-ABE7-4D16B273A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0084" y="781851"/>
            <a:ext cx="801035" cy="801035"/>
          </a:xfrm>
          <a:prstGeom prst="rect">
            <a:avLst/>
          </a:prstGeom>
        </p:spPr>
      </p:pic>
      <p:pic>
        <p:nvPicPr>
          <p:cNvPr id="23" name="Рисунок 22" descr="Карта с кнопкой">
            <a:extLst>
              <a:ext uri="{FF2B5EF4-FFF2-40B4-BE49-F238E27FC236}">
                <a16:creationId xmlns:a16="http://schemas.microsoft.com/office/drawing/2014/main" id="{E813EE78-D618-48D2-86E1-C5A57A0DC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581" y="781851"/>
            <a:ext cx="801035" cy="801035"/>
          </a:xfrm>
          <a:prstGeom prst="rect">
            <a:avLst/>
          </a:prstGeom>
        </p:spPr>
      </p:pic>
      <p:pic>
        <p:nvPicPr>
          <p:cNvPr id="25" name="Рисунок 24" descr="Булавка">
            <a:extLst>
              <a:ext uri="{FF2B5EF4-FFF2-40B4-BE49-F238E27FC236}">
                <a16:creationId xmlns:a16="http://schemas.microsoft.com/office/drawing/2014/main" id="{C5451802-E93A-4D27-AE69-76B8F0FB9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5615" y="781851"/>
            <a:ext cx="801035" cy="801035"/>
          </a:xfrm>
          <a:prstGeom prst="rect">
            <a:avLst/>
          </a:prstGeom>
        </p:spPr>
      </p:pic>
      <p:pic>
        <p:nvPicPr>
          <p:cNvPr id="27" name="Рисунок 26" descr="Исследование">
            <a:extLst>
              <a:ext uri="{FF2B5EF4-FFF2-40B4-BE49-F238E27FC236}">
                <a16:creationId xmlns:a16="http://schemas.microsoft.com/office/drawing/2014/main" id="{E5F04160-09BF-47B1-B338-C41DDC6CD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6469" y="860005"/>
            <a:ext cx="801035" cy="8010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7E3F3-5DD9-4F6B-84A1-23A97A2C49F8}"/>
              </a:ext>
            </a:extLst>
          </p:cNvPr>
          <p:cNvSpPr/>
          <p:nvPr/>
        </p:nvSpPr>
        <p:spPr>
          <a:xfrm>
            <a:off x="291379" y="1683852"/>
            <a:ext cx="113543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1800" dirty="0">
                <a:solidFill>
                  <a:srgbClr val="3F3F3F"/>
                </a:solidFill>
              </a:rPr>
              <a:t>Россия 0+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6425C9-723C-41C5-AC8D-E9FC43B60A70}"/>
              </a:ext>
            </a:extLst>
          </p:cNvPr>
          <p:cNvSpPr/>
          <p:nvPr/>
        </p:nvSpPr>
        <p:spPr>
          <a:xfrm>
            <a:off x="1980399" y="1683852"/>
            <a:ext cx="167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3F3F3F"/>
                </a:solidFill>
              </a:rPr>
              <a:t>800 000 + участников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549E9E-5BB2-4B6D-87CE-6657853DFF70}"/>
              </a:ext>
            </a:extLst>
          </p:cNvPr>
          <p:cNvSpPr/>
          <p:nvPr/>
        </p:nvSpPr>
        <p:spPr>
          <a:xfrm>
            <a:off x="3976327" y="1683852"/>
            <a:ext cx="167961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1800" dirty="0">
                <a:solidFill>
                  <a:srgbClr val="3F3F3F"/>
                </a:solidFill>
              </a:rPr>
              <a:t>Наличие узких </a:t>
            </a:r>
            <a:r>
              <a:rPr lang="ru-RU" sz="1800" dirty="0" err="1">
                <a:solidFill>
                  <a:srgbClr val="3F3F3F"/>
                </a:solidFill>
              </a:rPr>
              <a:t>соцдем</a:t>
            </a:r>
            <a:r>
              <a:rPr lang="ru-RU" sz="1800" dirty="0">
                <a:solidFill>
                  <a:srgbClr val="3F3F3F"/>
                </a:solidFill>
              </a:rPr>
              <a:t> групп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0DDE1DB-413B-46FD-9A10-38B19832AD76}"/>
              </a:ext>
            </a:extLst>
          </p:cNvPr>
          <p:cNvSpPr/>
          <p:nvPr/>
        </p:nvSpPr>
        <p:spPr>
          <a:xfrm>
            <a:off x="5541658" y="1683852"/>
            <a:ext cx="26778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1800" dirty="0">
                <a:solidFill>
                  <a:srgbClr val="3F3F3F"/>
                </a:solidFill>
              </a:rPr>
              <a:t>Возможность дополнительного профилирования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BEBD7A5-B444-4812-88A7-6190A3EFC056}"/>
              </a:ext>
            </a:extLst>
          </p:cNvPr>
          <p:cNvGrpSpPr/>
          <p:nvPr/>
        </p:nvGrpSpPr>
        <p:grpSpPr>
          <a:xfrm>
            <a:off x="48316" y="2833524"/>
            <a:ext cx="8676874" cy="1784898"/>
            <a:chOff x="48316" y="2833524"/>
            <a:chExt cx="8676874" cy="1784898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C2A47191-FB90-49E7-AAD7-F552A8E666E8}"/>
                </a:ext>
              </a:extLst>
            </p:cNvPr>
            <p:cNvGrpSpPr/>
            <p:nvPr/>
          </p:nvGrpSpPr>
          <p:grpSpPr>
            <a:xfrm>
              <a:off x="7510493" y="4009123"/>
              <a:ext cx="893350" cy="575276"/>
              <a:chOff x="121754" y="3731049"/>
              <a:chExt cx="1190339" cy="766523"/>
            </a:xfrm>
          </p:grpSpPr>
          <p:pic>
            <p:nvPicPr>
              <p:cNvPr id="19" name="Рисунок 18" descr="Кот">
                <a:extLst>
                  <a:ext uri="{FF2B5EF4-FFF2-40B4-BE49-F238E27FC236}">
                    <a16:creationId xmlns:a16="http://schemas.microsoft.com/office/drawing/2014/main" id="{661DA71D-C8FE-4AC2-96D8-4EB8B8A31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1754" y="3731049"/>
                <a:ext cx="680554" cy="680554"/>
              </a:xfrm>
              <a:prstGeom prst="rect">
                <a:avLst/>
              </a:prstGeom>
            </p:spPr>
          </p:pic>
          <p:pic>
            <p:nvPicPr>
              <p:cNvPr id="21" name="Рисунок 20" descr="Собака">
                <a:extLst>
                  <a:ext uri="{FF2B5EF4-FFF2-40B4-BE49-F238E27FC236}">
                    <a16:creationId xmlns:a16="http://schemas.microsoft.com/office/drawing/2014/main" id="{FE60A5DF-AA3C-48C2-8BAF-16750C04C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631539" y="3817018"/>
                <a:ext cx="680554" cy="680554"/>
              </a:xfrm>
              <a:prstGeom prst="rect">
                <a:avLst/>
              </a:prstGeom>
            </p:spPr>
          </p:pic>
        </p:grp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C7DF09F-7572-470E-902C-568EDF4E0FB1}"/>
                </a:ext>
              </a:extLst>
            </p:cNvPr>
            <p:cNvSpPr/>
            <p:nvPr/>
          </p:nvSpPr>
          <p:spPr>
            <a:xfrm>
              <a:off x="48316" y="2833524"/>
              <a:ext cx="33106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/>
                <a:t>Профиль участников панели</a:t>
              </a:r>
              <a:endParaRPr lang="ru-RU" b="1" dirty="0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B857248-C507-4B8B-903B-7E7229E4E3ED}"/>
                </a:ext>
              </a:extLst>
            </p:cNvPr>
            <p:cNvGrpSpPr/>
            <p:nvPr/>
          </p:nvGrpSpPr>
          <p:grpSpPr>
            <a:xfrm>
              <a:off x="218138" y="3806944"/>
              <a:ext cx="767296" cy="769237"/>
              <a:chOff x="458581" y="3110523"/>
              <a:chExt cx="1142554" cy="1145443"/>
            </a:xfrm>
          </p:grpSpPr>
          <p:pic>
            <p:nvPicPr>
              <p:cNvPr id="29" name="Рисунок 28" descr="Женщина">
                <a:extLst>
                  <a:ext uri="{FF2B5EF4-FFF2-40B4-BE49-F238E27FC236}">
                    <a16:creationId xmlns:a16="http://schemas.microsoft.com/office/drawing/2014/main" id="{52ED1245-EB38-419F-8D05-B1BE03706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58581" y="334156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Рисунок 30" descr="Мужчина">
                <a:extLst>
                  <a:ext uri="{FF2B5EF4-FFF2-40B4-BE49-F238E27FC236}">
                    <a16:creationId xmlns:a16="http://schemas.microsoft.com/office/drawing/2014/main" id="{31565721-B338-4462-92E2-A1FD7608F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86735" y="3110523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34" name="Рисунок 33" descr="Карта с кнопкой">
              <a:extLst>
                <a:ext uri="{FF2B5EF4-FFF2-40B4-BE49-F238E27FC236}">
                  <a16:creationId xmlns:a16="http://schemas.microsoft.com/office/drawing/2014/main" id="{212F1FFB-9035-4D48-9934-F0B56718F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217504" y="3764703"/>
              <a:ext cx="853719" cy="853719"/>
            </a:xfrm>
            <a:prstGeom prst="rect">
              <a:avLst/>
            </a:prstGeom>
          </p:spPr>
        </p:pic>
        <p:pic>
          <p:nvPicPr>
            <p:cNvPr id="36" name="Рисунок 35" descr="Монеты">
              <a:extLst>
                <a:ext uri="{FF2B5EF4-FFF2-40B4-BE49-F238E27FC236}">
                  <a16:creationId xmlns:a16="http://schemas.microsoft.com/office/drawing/2014/main" id="{C2F70530-9252-414C-8D72-20B4650DF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94417" y="3930971"/>
              <a:ext cx="570010" cy="570010"/>
            </a:xfrm>
            <a:prstGeom prst="rect">
              <a:avLst/>
            </a:prstGeom>
          </p:spPr>
        </p:pic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9FB5D62E-8090-48EE-ADE5-58E50DA456BB}"/>
                </a:ext>
              </a:extLst>
            </p:cNvPr>
            <p:cNvGrpSpPr/>
            <p:nvPr/>
          </p:nvGrpSpPr>
          <p:grpSpPr>
            <a:xfrm>
              <a:off x="5958633" y="3875907"/>
              <a:ext cx="1020209" cy="680139"/>
              <a:chOff x="7424917" y="3872508"/>
              <a:chExt cx="1371600" cy="914400"/>
            </a:xfrm>
          </p:grpSpPr>
          <p:pic>
            <p:nvPicPr>
              <p:cNvPr id="42" name="Рисунок 41" descr="Беременная женщина">
                <a:extLst>
                  <a:ext uri="{FF2B5EF4-FFF2-40B4-BE49-F238E27FC236}">
                    <a16:creationId xmlns:a16="http://schemas.microsoft.com/office/drawing/2014/main" id="{C2EE207B-3DD3-4072-8466-9B158507B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7424917" y="387250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6" name="Рисунок 45" descr="Женщина с малышом">
                <a:extLst>
                  <a:ext uri="{FF2B5EF4-FFF2-40B4-BE49-F238E27FC236}">
                    <a16:creationId xmlns:a16="http://schemas.microsoft.com/office/drawing/2014/main" id="{8D7A1E1C-5398-4236-94F2-D0D674800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7882117" y="3883896"/>
                <a:ext cx="914400" cy="903012"/>
              </a:xfrm>
              <a:prstGeom prst="rect">
                <a:avLst/>
              </a:prstGeom>
            </p:spPr>
          </p:pic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9C0B2637-728B-47BF-B660-E1086F51FD37}"/>
                </a:ext>
              </a:extLst>
            </p:cNvPr>
            <p:cNvGrpSpPr/>
            <p:nvPr/>
          </p:nvGrpSpPr>
          <p:grpSpPr>
            <a:xfrm>
              <a:off x="1305160" y="3848897"/>
              <a:ext cx="1350478" cy="685330"/>
              <a:chOff x="4940006" y="3799937"/>
              <a:chExt cx="1873373" cy="950685"/>
            </a:xfrm>
          </p:grpSpPr>
          <p:pic>
            <p:nvPicPr>
              <p:cNvPr id="11" name="Рисунок 10" descr="Ребенок">
                <a:extLst>
                  <a:ext uri="{FF2B5EF4-FFF2-40B4-BE49-F238E27FC236}">
                    <a16:creationId xmlns:a16="http://schemas.microsoft.com/office/drawing/2014/main" id="{0E1A118B-D4FC-4C94-97CB-5DE691C2D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4940006" y="4270156"/>
                <a:ext cx="444181" cy="444181"/>
              </a:xfrm>
              <a:prstGeom prst="rect">
                <a:avLst/>
              </a:prstGeom>
            </p:spPr>
          </p:pic>
          <p:pic>
            <p:nvPicPr>
              <p:cNvPr id="38" name="Рисунок 37" descr="Мужчина">
                <a:extLst>
                  <a:ext uri="{FF2B5EF4-FFF2-40B4-BE49-F238E27FC236}">
                    <a16:creationId xmlns:a16="http://schemas.microsoft.com/office/drawing/2014/main" id="{3250FCFA-583E-4E68-8B60-050BB4D0D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5412751" y="379993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0" name="Рисунок 39" descr="Мужчина с тростью">
                <a:extLst>
                  <a:ext uri="{FF2B5EF4-FFF2-40B4-BE49-F238E27FC236}">
                    <a16:creationId xmlns:a16="http://schemas.microsoft.com/office/drawing/2014/main" id="{C25B976E-EFAC-49CF-8F80-0B82846FB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5898979" y="383622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8" name="Рисунок 47" descr="Мужчина">
                <a:extLst>
                  <a:ext uri="{FF2B5EF4-FFF2-40B4-BE49-F238E27FC236}">
                    <a16:creationId xmlns:a16="http://schemas.microsoft.com/office/drawing/2014/main" id="{4B2146B3-6ABC-4CA4-BCA4-53F0B7B4C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5147583" y="4040005"/>
                <a:ext cx="674332" cy="674332"/>
              </a:xfrm>
              <a:prstGeom prst="rect">
                <a:avLst/>
              </a:prstGeom>
            </p:spPr>
          </p:pic>
        </p:grp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2DE9DF01-C157-4292-89A3-779B20A5610D}"/>
                </a:ext>
              </a:extLst>
            </p:cNvPr>
            <p:cNvSpPr/>
            <p:nvPr/>
          </p:nvSpPr>
          <p:spPr>
            <a:xfrm>
              <a:off x="371358" y="3427825"/>
              <a:ext cx="4382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dirty="0"/>
                <a:t>Пол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0321DFBF-0B6F-4E18-9C31-005CDDBDEC42}"/>
                </a:ext>
              </a:extLst>
            </p:cNvPr>
            <p:cNvSpPr/>
            <p:nvPr/>
          </p:nvSpPr>
          <p:spPr>
            <a:xfrm>
              <a:off x="1593700" y="3427825"/>
              <a:ext cx="6944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dirty="0"/>
                <a:t>Возраст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9594BA10-038E-4451-9889-E835E3157CEB}"/>
                </a:ext>
              </a:extLst>
            </p:cNvPr>
            <p:cNvSpPr/>
            <p:nvPr/>
          </p:nvSpPr>
          <p:spPr>
            <a:xfrm>
              <a:off x="2892211" y="3322668"/>
              <a:ext cx="1522725" cy="487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ru-RU" sz="1200" dirty="0"/>
                <a:t>Федеральный округ,</a:t>
              </a:r>
            </a:p>
            <a:p>
              <a:pPr algn="ctr">
                <a:spcBef>
                  <a:spcPts val="200"/>
                </a:spcBef>
              </a:pPr>
              <a:r>
                <a:rPr lang="ru-RU" sz="1200" dirty="0"/>
                <a:t>Размер города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CF25034-A034-4C02-9193-E8A68BC541D9}"/>
                </a:ext>
              </a:extLst>
            </p:cNvPr>
            <p:cNvSpPr/>
            <p:nvPr/>
          </p:nvSpPr>
          <p:spPr>
            <a:xfrm>
              <a:off x="4820455" y="3427825"/>
              <a:ext cx="5916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ru-RU" sz="1200" dirty="0"/>
                <a:t>Доход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E33BFEA8-4BCD-4108-BF29-02CB342941D9}"/>
                </a:ext>
              </a:extLst>
            </p:cNvPr>
            <p:cNvSpPr/>
            <p:nvPr/>
          </p:nvSpPr>
          <p:spPr>
            <a:xfrm>
              <a:off x="5870613" y="3322668"/>
              <a:ext cx="1099852" cy="487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ru-RU" sz="1200" dirty="0"/>
                <a:t>Наличие и </a:t>
              </a:r>
            </a:p>
            <a:p>
              <a:pPr algn="ctr">
                <a:spcBef>
                  <a:spcPts val="200"/>
                </a:spcBef>
              </a:pPr>
              <a:r>
                <a:rPr lang="ru-RU" sz="1200" dirty="0"/>
                <a:t>возраст детей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B7C6BCBD-953C-4DC5-8F45-D0CC8AE58A7F}"/>
                </a:ext>
              </a:extLst>
            </p:cNvPr>
            <p:cNvSpPr/>
            <p:nvPr/>
          </p:nvSpPr>
          <p:spPr>
            <a:xfrm>
              <a:off x="7161364" y="3331239"/>
              <a:ext cx="1563826" cy="487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ru-RU" sz="1200" dirty="0"/>
                <a:t>Наличие</a:t>
              </a:r>
            </a:p>
            <a:p>
              <a:pPr algn="ctr">
                <a:spcBef>
                  <a:spcPts val="200"/>
                </a:spcBef>
              </a:pPr>
              <a:r>
                <a:rPr lang="ru-RU" sz="1200" dirty="0"/>
                <a:t>домашних животных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2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0352A5D1-076D-4051-B167-591788178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Оценка эффективности размещения</a:t>
            </a:r>
          </a:p>
        </p:txBody>
      </p:sp>
      <p:graphicFrame>
        <p:nvGraphicFramePr>
          <p:cNvPr id="94" name="Диаграмма 93">
            <a:extLst>
              <a:ext uri="{FF2B5EF4-FFF2-40B4-BE49-F238E27FC236}">
                <a16:creationId xmlns:a16="http://schemas.microsoft.com/office/drawing/2014/main" id="{78DA1D74-9430-4AB0-B9A1-F34C94D2D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0751"/>
              </p:ext>
            </p:extLst>
          </p:nvPr>
        </p:nvGraphicFramePr>
        <p:xfrm>
          <a:off x="1201180" y="1505206"/>
          <a:ext cx="1754185" cy="133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BD15474-11EE-418D-B2CA-203B46329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6807" r="20826" b="22626"/>
          <a:stretch/>
        </p:blipFill>
        <p:spPr>
          <a:xfrm>
            <a:off x="525066" y="1323075"/>
            <a:ext cx="508313" cy="590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329E023-105B-4E3E-92BC-C7BFE1659B08}"/>
              </a:ext>
            </a:extLst>
          </p:cNvPr>
          <p:cNvSpPr txBox="1"/>
          <p:nvPr/>
        </p:nvSpPr>
        <p:spPr>
          <a:xfrm>
            <a:off x="906850" y="1264370"/>
            <a:ext cx="926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ova" panose="020B0504020202020204" pitchFamily="34" charset="0"/>
              </a:rPr>
              <a:t>Женщины</a:t>
            </a:r>
            <a:endParaRPr lang="en-US" sz="1400" b="1" dirty="0">
              <a:latin typeface="Arial Nova" panose="020B0504020202020204" pitchFamily="34" charset="0"/>
            </a:endParaRPr>
          </a:p>
          <a:p>
            <a:pPr algn="ctr"/>
            <a:r>
              <a:rPr lang="ru-RU" sz="1400" b="1" dirty="0">
                <a:latin typeface="Arial Nova" panose="020B0504020202020204" pitchFamily="34" charset="0"/>
              </a:rPr>
              <a:t>25</a:t>
            </a:r>
            <a:r>
              <a:rPr lang="en-US" sz="1400" b="1" dirty="0">
                <a:latin typeface="Arial Nova" panose="020B0504020202020204" pitchFamily="34" charset="0"/>
              </a:rPr>
              <a:t>-45</a:t>
            </a:r>
          </a:p>
        </p:txBody>
      </p: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001BCF10-6900-4006-BF73-FF782ED91598}"/>
              </a:ext>
            </a:extLst>
          </p:cNvPr>
          <p:cNvGrpSpPr/>
          <p:nvPr/>
        </p:nvGrpSpPr>
        <p:grpSpPr>
          <a:xfrm>
            <a:off x="310905" y="3297872"/>
            <a:ext cx="2801642" cy="1227447"/>
            <a:chOff x="503943" y="4807121"/>
            <a:chExt cx="2801642" cy="1227447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44D52FA7-B73B-4D22-88E5-7ECF6D92B6CD}"/>
                </a:ext>
              </a:extLst>
            </p:cNvPr>
            <p:cNvGrpSpPr/>
            <p:nvPr/>
          </p:nvGrpSpPr>
          <p:grpSpPr>
            <a:xfrm>
              <a:off x="503943" y="4807121"/>
              <a:ext cx="2546483" cy="1227447"/>
              <a:chOff x="466423" y="4635485"/>
              <a:chExt cx="2546483" cy="1227447"/>
            </a:xfrm>
          </p:grpSpPr>
          <p:pic>
            <p:nvPicPr>
              <p:cNvPr id="170" name="Рисунок 169">
                <a:extLst>
                  <a:ext uri="{FF2B5EF4-FFF2-40B4-BE49-F238E27FC236}">
                    <a16:creationId xmlns:a16="http://schemas.microsoft.com/office/drawing/2014/main" id="{8A48D347-7680-4721-81B1-A9EEF0891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9" t="9726" r="26169" b="26423"/>
              <a:stretch/>
            </p:blipFill>
            <p:spPr>
              <a:xfrm>
                <a:off x="2639283" y="4635485"/>
                <a:ext cx="373623" cy="617527"/>
              </a:xfrm>
              <a:prstGeom prst="rect">
                <a:avLst/>
              </a:prstGeom>
            </p:spPr>
          </p:pic>
          <p:grpSp>
            <p:nvGrpSpPr>
              <p:cNvPr id="171" name="Группа 170">
                <a:extLst>
                  <a:ext uri="{FF2B5EF4-FFF2-40B4-BE49-F238E27FC236}">
                    <a16:creationId xmlns:a16="http://schemas.microsoft.com/office/drawing/2014/main" id="{FABD65E2-D87D-4B35-8681-76F59B847B89}"/>
                  </a:ext>
                </a:extLst>
              </p:cNvPr>
              <p:cNvGrpSpPr/>
              <p:nvPr/>
            </p:nvGrpSpPr>
            <p:grpSpPr>
              <a:xfrm>
                <a:off x="466423" y="4652268"/>
                <a:ext cx="812042" cy="1210664"/>
                <a:chOff x="466423" y="4652268"/>
                <a:chExt cx="812042" cy="1210664"/>
              </a:xfrm>
            </p:grpSpPr>
            <p:pic>
              <p:nvPicPr>
                <p:cNvPr id="175" name="Рисунок 174">
                  <a:extLst>
                    <a:ext uri="{FF2B5EF4-FFF2-40B4-BE49-F238E27FC236}">
                      <a16:creationId xmlns:a16="http://schemas.microsoft.com/office/drawing/2014/main" id="{2AE2D835-20FE-43A9-A43F-F1005C2A6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434" t="8438" r="21428" b="28318"/>
                <a:stretch/>
              </p:blipFill>
              <p:spPr>
                <a:xfrm>
                  <a:off x="636077" y="4652268"/>
                  <a:ext cx="522700" cy="588861"/>
                </a:xfrm>
                <a:prstGeom prst="rect">
                  <a:avLst/>
                </a:prstGeom>
              </p:spPr>
            </p:pic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10F7DA37-6D9B-45FC-9F9E-A2E6DE82385A}"/>
                    </a:ext>
                  </a:extLst>
                </p:cNvPr>
                <p:cNvSpPr txBox="1"/>
                <p:nvPr/>
              </p:nvSpPr>
              <p:spPr>
                <a:xfrm>
                  <a:off x="466423" y="5247379"/>
                  <a:ext cx="812042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b="1" dirty="0">
                      <a:latin typeface="Arial Nova" panose="020B0504020202020204" pitchFamily="34" charset="0"/>
                    </a:rPr>
                    <a:t>Мужчины</a:t>
                  </a:r>
                  <a:endParaRPr lang="en-US" sz="1400" b="1" dirty="0">
                    <a:latin typeface="Arial Nova" panose="020B0504020202020204" pitchFamily="34" charset="0"/>
                  </a:endParaRPr>
                </a:p>
                <a:p>
                  <a:pPr algn="ctr"/>
                  <a:endParaRPr lang="en-US" sz="1000" b="1" dirty="0">
                    <a:latin typeface="Arial Nova" panose="020B0504020202020204" pitchFamily="34" charset="0"/>
                  </a:endParaRPr>
                </a:p>
                <a:p>
                  <a:pPr algn="ctr"/>
                  <a:r>
                    <a:rPr lang="en-US" sz="1400" dirty="0">
                      <a:latin typeface="Arial Nova" panose="020B0504020202020204" pitchFamily="34" charset="0"/>
                    </a:rPr>
                    <a:t>2%</a:t>
                  </a:r>
                </a:p>
              </p:txBody>
            </p:sp>
          </p:grpSp>
          <p:grpSp>
            <p:nvGrpSpPr>
              <p:cNvPr id="172" name="Группа 171">
                <a:extLst>
                  <a:ext uri="{FF2B5EF4-FFF2-40B4-BE49-F238E27FC236}">
                    <a16:creationId xmlns:a16="http://schemas.microsoft.com/office/drawing/2014/main" id="{446742A1-F9E0-4E0C-B71F-30934020D1AC}"/>
                  </a:ext>
                </a:extLst>
              </p:cNvPr>
              <p:cNvGrpSpPr/>
              <p:nvPr/>
            </p:nvGrpSpPr>
            <p:grpSpPr>
              <a:xfrm>
                <a:off x="1346079" y="4665835"/>
                <a:ext cx="962744" cy="1190847"/>
                <a:chOff x="1307032" y="4663134"/>
                <a:chExt cx="962744" cy="1190847"/>
              </a:xfrm>
            </p:grpSpPr>
            <p:pic>
              <p:nvPicPr>
                <p:cNvPr id="173" name="Рисунок 172">
                  <a:extLst>
                    <a:ext uri="{FF2B5EF4-FFF2-40B4-BE49-F238E27FC236}">
                      <a16:creationId xmlns:a16="http://schemas.microsoft.com/office/drawing/2014/main" id="{B532E359-D5B7-4C52-B5DE-9A41193E9F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130" t="11865" r="28797" b="26728"/>
                <a:stretch/>
              </p:blipFill>
              <p:spPr>
                <a:xfrm>
                  <a:off x="1611756" y="4663134"/>
                  <a:ext cx="373623" cy="587177"/>
                </a:xfrm>
                <a:prstGeom prst="rect">
                  <a:avLst/>
                </a:prstGeom>
              </p:spPr>
            </p:pic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63ED451A-A948-427E-A6BD-79F7B1E9BC83}"/>
                    </a:ext>
                  </a:extLst>
                </p:cNvPr>
                <p:cNvSpPr txBox="1"/>
                <p:nvPr/>
              </p:nvSpPr>
              <p:spPr>
                <a:xfrm>
                  <a:off x="1307032" y="5238428"/>
                  <a:ext cx="962744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b="1" dirty="0">
                      <a:latin typeface="Arial Nova" panose="020B0504020202020204" pitchFamily="34" charset="0"/>
                    </a:rPr>
                    <a:t>Женщины младше 25</a:t>
                  </a:r>
                  <a:endParaRPr lang="en-US" sz="1000" b="1" dirty="0">
                    <a:latin typeface="Arial Nova" panose="020B0504020202020204" pitchFamily="34" charset="0"/>
                  </a:endParaRPr>
                </a:p>
                <a:p>
                  <a:pPr algn="ctr"/>
                  <a:r>
                    <a:rPr lang="ru-RU" sz="1400" dirty="0">
                      <a:latin typeface="Arial Nova" panose="020B0504020202020204" pitchFamily="34" charset="0"/>
                    </a:rPr>
                    <a:t>3</a:t>
                  </a:r>
                  <a:r>
                    <a:rPr lang="en-US" sz="1400" dirty="0">
                      <a:latin typeface="Arial Nova" panose="020B0504020202020204" pitchFamily="34" charset="0"/>
                    </a:rPr>
                    <a:t>%</a:t>
                  </a:r>
                </a:p>
              </p:txBody>
            </p:sp>
          </p:grp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334DD51-9B25-484C-9F94-B61525BD52CB}"/>
                </a:ext>
              </a:extLst>
            </p:cNvPr>
            <p:cNvSpPr txBox="1"/>
            <p:nvPr/>
          </p:nvSpPr>
          <p:spPr>
            <a:xfrm>
              <a:off x="2402721" y="5412900"/>
              <a:ext cx="9028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000" b="1" dirty="0">
                  <a:solidFill>
                    <a:srgbClr val="3F3F3F"/>
                  </a:solidFill>
                  <a:latin typeface="Arial Nova" panose="020B0504020202020204" pitchFamily="34" charset="0"/>
                </a:rPr>
                <a:t>Женщины старше 45</a:t>
              </a:r>
              <a:endParaRPr lang="en-US" sz="1000" b="1" dirty="0">
                <a:solidFill>
                  <a:srgbClr val="3F3F3F"/>
                </a:solidFill>
                <a:latin typeface="Arial Nova" panose="020B0504020202020204" pitchFamily="34" charset="0"/>
              </a:endParaRPr>
            </a:p>
            <a:p>
              <a:pPr algn="ctr"/>
              <a:r>
                <a:rPr lang="ru-RU" sz="1400" dirty="0">
                  <a:latin typeface="Arial Nova" panose="020B0504020202020204" pitchFamily="34" charset="0"/>
                </a:rPr>
                <a:t>10</a:t>
              </a:r>
              <a:r>
                <a:rPr lang="en-US" sz="1400" dirty="0">
                  <a:latin typeface="Arial Nova" panose="020B0504020202020204" pitchFamily="34" charset="0"/>
                </a:rPr>
                <a:t>%</a:t>
              </a: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F1B4D859-BA46-49F3-9D27-CD5E93029E33}"/>
              </a:ext>
            </a:extLst>
          </p:cNvPr>
          <p:cNvSpPr txBox="1"/>
          <p:nvPr/>
        </p:nvSpPr>
        <p:spPr>
          <a:xfrm>
            <a:off x="173063" y="895038"/>
            <a:ext cx="1767087" cy="298543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ova" panose="020B0504020202020204" pitchFamily="34" charset="0"/>
              </a:rPr>
              <a:t>Точность таргетинга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1306E17-C3FA-413C-B14D-8A170EFC966C}"/>
              </a:ext>
            </a:extLst>
          </p:cNvPr>
          <p:cNvSpPr txBox="1"/>
          <p:nvPr/>
        </p:nvSpPr>
        <p:spPr>
          <a:xfrm>
            <a:off x="173063" y="2978259"/>
            <a:ext cx="736484" cy="298543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ova" panose="020B0504020202020204" pitchFamily="34" charset="0"/>
              </a:rPr>
              <a:t>Не ЦА: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EB1722D-080E-470C-8954-541499973D2D}"/>
              </a:ext>
            </a:extLst>
          </p:cNvPr>
          <p:cNvGrpSpPr/>
          <p:nvPr/>
        </p:nvGrpSpPr>
        <p:grpSpPr>
          <a:xfrm>
            <a:off x="3112547" y="689243"/>
            <a:ext cx="5671715" cy="4148888"/>
            <a:chOff x="3112547" y="689243"/>
            <a:chExt cx="5671715" cy="4148888"/>
          </a:xfrm>
        </p:grpSpPr>
        <p:sp>
          <p:nvSpPr>
            <p:cNvPr id="179" name="Полилиния: фигура 178">
              <a:extLst>
                <a:ext uri="{FF2B5EF4-FFF2-40B4-BE49-F238E27FC236}">
                  <a16:creationId xmlns:a16="http://schemas.microsoft.com/office/drawing/2014/main" id="{904520E1-A2FA-4DCB-A931-C8B94325C0EE}"/>
                </a:ext>
              </a:extLst>
            </p:cNvPr>
            <p:cNvSpPr/>
            <p:nvPr/>
          </p:nvSpPr>
          <p:spPr>
            <a:xfrm>
              <a:off x="6698993" y="1577774"/>
              <a:ext cx="2085269" cy="656389"/>
            </a:xfrm>
            <a:custGeom>
              <a:avLst/>
              <a:gdLst>
                <a:gd name="connsiteX0" fmla="*/ 0 w 2088365"/>
                <a:gd name="connsiteY0" fmla="*/ 0 h 885760"/>
                <a:gd name="connsiteX1" fmla="*/ 2088365 w 2088365"/>
                <a:gd name="connsiteY1" fmla="*/ 0 h 885760"/>
                <a:gd name="connsiteX2" fmla="*/ 2088365 w 2088365"/>
                <a:gd name="connsiteY2" fmla="*/ 885760 h 885760"/>
                <a:gd name="connsiteX3" fmla="*/ 0 w 2088365"/>
                <a:gd name="connsiteY3" fmla="*/ 885760 h 885760"/>
                <a:gd name="connsiteX4" fmla="*/ 0 w 2088365"/>
                <a:gd name="connsiteY4" fmla="*/ 0 h 88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65" h="885760">
                  <a:moveTo>
                    <a:pt x="0" y="0"/>
                  </a:moveTo>
                  <a:lnTo>
                    <a:pt x="2088365" y="0"/>
                  </a:lnTo>
                  <a:lnTo>
                    <a:pt x="2088365" y="885760"/>
                  </a:lnTo>
                  <a:lnTo>
                    <a:pt x="0" y="88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738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latin typeface="Arial Nova" panose="020B0504020202020204" pitchFamily="34" charset="0"/>
              </a:endParaRPr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BA0D8B70-C68A-43AA-B664-9B4DB66B8F25}"/>
                </a:ext>
              </a:extLst>
            </p:cNvPr>
            <p:cNvSpPr/>
            <p:nvPr/>
          </p:nvSpPr>
          <p:spPr>
            <a:xfrm>
              <a:off x="6691550" y="2234163"/>
              <a:ext cx="2092711" cy="738233"/>
            </a:xfrm>
            <a:prstGeom prst="rect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ova" panose="020B0504020202020204" pitchFamily="34" charset="0"/>
              </a:endParaRPr>
            </a:p>
          </p:txBody>
        </p:sp>
        <p:sp>
          <p:nvSpPr>
            <p:cNvPr id="186" name="Полилиния: фигура 185">
              <a:extLst>
                <a:ext uri="{FF2B5EF4-FFF2-40B4-BE49-F238E27FC236}">
                  <a16:creationId xmlns:a16="http://schemas.microsoft.com/office/drawing/2014/main" id="{CC96D4D9-8354-4E3D-9061-D49E3FD979A4}"/>
                </a:ext>
              </a:extLst>
            </p:cNvPr>
            <p:cNvSpPr/>
            <p:nvPr/>
          </p:nvSpPr>
          <p:spPr>
            <a:xfrm>
              <a:off x="4249041" y="1569151"/>
              <a:ext cx="2085269" cy="656389"/>
            </a:xfrm>
            <a:custGeom>
              <a:avLst/>
              <a:gdLst>
                <a:gd name="connsiteX0" fmla="*/ 0 w 2088365"/>
                <a:gd name="connsiteY0" fmla="*/ 0 h 885760"/>
                <a:gd name="connsiteX1" fmla="*/ 2088365 w 2088365"/>
                <a:gd name="connsiteY1" fmla="*/ 0 h 885760"/>
                <a:gd name="connsiteX2" fmla="*/ 2088365 w 2088365"/>
                <a:gd name="connsiteY2" fmla="*/ 885760 h 885760"/>
                <a:gd name="connsiteX3" fmla="*/ 0 w 2088365"/>
                <a:gd name="connsiteY3" fmla="*/ 885760 h 885760"/>
                <a:gd name="connsiteX4" fmla="*/ 0 w 2088365"/>
                <a:gd name="connsiteY4" fmla="*/ 0 h 88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65" h="885760">
                  <a:moveTo>
                    <a:pt x="0" y="0"/>
                  </a:moveTo>
                  <a:lnTo>
                    <a:pt x="2088365" y="0"/>
                  </a:lnTo>
                  <a:lnTo>
                    <a:pt x="2088365" y="885760"/>
                  </a:lnTo>
                  <a:lnTo>
                    <a:pt x="0" y="88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738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latin typeface="Arial Nova" panose="020B0504020202020204" pitchFamily="34" charset="0"/>
              </a:endParaRPr>
            </a:p>
          </p:txBody>
        </p:sp>
        <p:pic>
          <p:nvPicPr>
            <p:cNvPr id="187" name="Рисунок 186">
              <a:extLst>
                <a:ext uri="{FF2B5EF4-FFF2-40B4-BE49-F238E27FC236}">
                  <a16:creationId xmlns:a16="http://schemas.microsoft.com/office/drawing/2014/main" id="{BC49489B-816B-42B0-A012-2ED790A2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629" y="993721"/>
              <a:ext cx="918162" cy="563542"/>
            </a:xfrm>
            <a:prstGeom prst="rect">
              <a:avLst/>
            </a:prstGeom>
          </p:spPr>
        </p:pic>
        <p:pic>
          <p:nvPicPr>
            <p:cNvPr id="191" name="Рисунок 190">
              <a:extLst>
                <a:ext uri="{FF2B5EF4-FFF2-40B4-BE49-F238E27FC236}">
                  <a16:creationId xmlns:a16="http://schemas.microsoft.com/office/drawing/2014/main" id="{17C349A7-909A-45CE-A032-B5E9F7F56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9" t="32126" r="12778" b="32639"/>
            <a:stretch/>
          </p:blipFill>
          <p:spPr>
            <a:xfrm>
              <a:off x="7324261" y="1080080"/>
              <a:ext cx="918163" cy="441158"/>
            </a:xfrm>
            <a:prstGeom prst="rect">
              <a:avLst/>
            </a:prstGeom>
          </p:spPr>
        </p:pic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id="{5EFCDD7E-A100-4B77-A930-08A3CF9D30C5}"/>
                </a:ext>
              </a:extLst>
            </p:cNvPr>
            <p:cNvSpPr/>
            <p:nvPr/>
          </p:nvSpPr>
          <p:spPr>
            <a:xfrm>
              <a:off x="4239121" y="2237987"/>
              <a:ext cx="2092711" cy="734409"/>
            </a:xfrm>
            <a:prstGeom prst="rect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ova" panose="020B0504020202020204" pitchFamily="34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A5E28FE-32AA-4467-9BE5-B53AAB6B18E1}"/>
                </a:ext>
              </a:extLst>
            </p:cNvPr>
            <p:cNvSpPr txBox="1"/>
            <p:nvPr/>
          </p:nvSpPr>
          <p:spPr>
            <a:xfrm>
              <a:off x="5620538" y="1735060"/>
              <a:ext cx="587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Arial Nova" panose="020B0504020202020204" pitchFamily="34" charset="0"/>
                </a:rPr>
                <a:t>87</a:t>
              </a:r>
              <a:r>
                <a:rPr lang="en-US" sz="1600" dirty="0">
                  <a:latin typeface="Arial Nova" panose="020B0504020202020204" pitchFamily="34" charset="0"/>
                </a:rPr>
                <a:t>%</a:t>
              </a:r>
              <a:endParaRPr lang="ru-RU" sz="1600" dirty="0">
                <a:latin typeface="Arial Nova" panose="020B0504020202020204" pitchFamily="34" charset="0"/>
              </a:endParaRPr>
            </a:p>
          </p:txBody>
        </p:sp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id="{C2BFA8AF-4C11-46DE-A13F-363671C45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4" t="6807" r="20826" b="22626"/>
            <a:stretch/>
          </p:blipFill>
          <p:spPr>
            <a:xfrm>
              <a:off x="4406761" y="1596265"/>
              <a:ext cx="439436" cy="510699"/>
            </a:xfrm>
            <a:prstGeom prst="rect">
              <a:avLst/>
            </a:prstGeom>
          </p:spPr>
        </p:pic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8198634-E2A2-4652-B8F5-0135CD0B63D0}"/>
                </a:ext>
              </a:extLst>
            </p:cNvPr>
            <p:cNvSpPr txBox="1"/>
            <p:nvPr/>
          </p:nvSpPr>
          <p:spPr>
            <a:xfrm>
              <a:off x="8009390" y="1735060"/>
              <a:ext cx="587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Arial Nova" panose="020B0504020202020204" pitchFamily="34" charset="0"/>
                </a:rPr>
                <a:t>80</a:t>
              </a:r>
              <a:r>
                <a:rPr lang="en-US" sz="1600" dirty="0">
                  <a:latin typeface="Arial Nova" panose="020B0504020202020204" pitchFamily="34" charset="0"/>
                </a:rPr>
                <a:t>%</a:t>
              </a:r>
              <a:endParaRPr lang="ru-RU" sz="1600" dirty="0">
                <a:latin typeface="Arial Nova" panose="020B0504020202020204" pitchFamily="34" charset="0"/>
              </a:endParaRPr>
            </a:p>
          </p:txBody>
        </p:sp>
        <p:grpSp>
          <p:nvGrpSpPr>
            <p:cNvPr id="197" name="Группа 196">
              <a:extLst>
                <a:ext uri="{FF2B5EF4-FFF2-40B4-BE49-F238E27FC236}">
                  <a16:creationId xmlns:a16="http://schemas.microsoft.com/office/drawing/2014/main" id="{05BEE795-ECAD-4E7E-AE70-F23D4D6E7D00}"/>
                </a:ext>
              </a:extLst>
            </p:cNvPr>
            <p:cNvGrpSpPr/>
            <p:nvPr/>
          </p:nvGrpSpPr>
          <p:grpSpPr>
            <a:xfrm>
              <a:off x="7144445" y="2267854"/>
              <a:ext cx="1240188" cy="777977"/>
              <a:chOff x="4563148" y="2793768"/>
              <a:chExt cx="1240188" cy="777977"/>
            </a:xfrm>
          </p:grpSpPr>
          <p:pic>
            <p:nvPicPr>
              <p:cNvPr id="198" name="Рисунок 197">
                <a:extLst>
                  <a:ext uri="{FF2B5EF4-FFF2-40B4-BE49-F238E27FC236}">
                    <a16:creationId xmlns:a16="http://schemas.microsoft.com/office/drawing/2014/main" id="{2DC89F78-FCEA-44B8-8143-3A9B8A479D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34" t="8438" r="21428" b="28318"/>
              <a:stretch/>
            </p:blipFill>
            <p:spPr>
              <a:xfrm>
                <a:off x="4594497" y="2812408"/>
                <a:ext cx="395533" cy="445598"/>
              </a:xfrm>
              <a:prstGeom prst="rect">
                <a:avLst/>
              </a:prstGeom>
            </p:spPr>
          </p:pic>
          <p:pic>
            <p:nvPicPr>
              <p:cNvPr id="199" name="Рисунок 198">
                <a:extLst>
                  <a:ext uri="{FF2B5EF4-FFF2-40B4-BE49-F238E27FC236}">
                    <a16:creationId xmlns:a16="http://schemas.microsoft.com/office/drawing/2014/main" id="{CB0E2674-D108-4DFA-9D16-04165AAC7E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9" t="9726" r="26169" b="26423"/>
              <a:stretch/>
            </p:blipFill>
            <p:spPr>
              <a:xfrm>
                <a:off x="5388833" y="2793768"/>
                <a:ext cx="282725" cy="467290"/>
              </a:xfrm>
              <a:prstGeom prst="rect">
                <a:avLst/>
              </a:prstGeom>
            </p:spPr>
          </p:pic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BA53A4A4-649F-48C5-8514-B84ACF78CE78}"/>
                  </a:ext>
                </a:extLst>
              </p:cNvPr>
              <p:cNvSpPr txBox="1"/>
              <p:nvPr/>
            </p:nvSpPr>
            <p:spPr>
              <a:xfrm>
                <a:off x="4563148" y="3263968"/>
                <a:ext cx="436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latin typeface="Arial Nova" panose="020B0504020202020204" pitchFamily="34" charset="0"/>
                  </a:rPr>
                  <a:t>7%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3DE0880A-079A-40EC-B314-0D7C2E251061}"/>
                  </a:ext>
                </a:extLst>
              </p:cNvPr>
              <p:cNvSpPr txBox="1"/>
              <p:nvPr/>
            </p:nvSpPr>
            <p:spPr>
              <a:xfrm>
                <a:off x="5267612" y="3263968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latin typeface="Arial Nova" panose="020B0504020202020204" pitchFamily="34" charset="0"/>
                  </a:rPr>
                  <a:t>13</a:t>
                </a:r>
                <a:r>
                  <a:rPr lang="en-US" sz="1400" dirty="0">
                    <a:latin typeface="Arial Nova" panose="020B0504020202020204" pitchFamily="34" charset="0"/>
                  </a:rPr>
                  <a:t>%</a:t>
                </a:r>
                <a:endParaRPr lang="ru-RU" sz="1400" dirty="0">
                  <a:latin typeface="Arial Nova" panose="020B0504020202020204" pitchFamily="34" charset="0"/>
                </a:endParaRPr>
              </a:p>
            </p:txBody>
          </p:sp>
        </p:grpSp>
        <p:grpSp>
          <p:nvGrpSpPr>
            <p:cNvPr id="202" name="Группа 201">
              <a:extLst>
                <a:ext uri="{FF2B5EF4-FFF2-40B4-BE49-F238E27FC236}">
                  <a16:creationId xmlns:a16="http://schemas.microsoft.com/office/drawing/2014/main" id="{1401918B-1BF6-476F-997F-70CF3D6E1E35}"/>
                </a:ext>
              </a:extLst>
            </p:cNvPr>
            <p:cNvGrpSpPr/>
            <p:nvPr/>
          </p:nvGrpSpPr>
          <p:grpSpPr>
            <a:xfrm>
              <a:off x="4697460" y="2264204"/>
              <a:ext cx="1312382" cy="786302"/>
              <a:chOff x="4571309" y="2793768"/>
              <a:chExt cx="1312382" cy="786302"/>
            </a:xfrm>
          </p:grpSpPr>
          <p:pic>
            <p:nvPicPr>
              <p:cNvPr id="203" name="Рисунок 202">
                <a:extLst>
                  <a:ext uri="{FF2B5EF4-FFF2-40B4-BE49-F238E27FC236}">
                    <a16:creationId xmlns:a16="http://schemas.microsoft.com/office/drawing/2014/main" id="{3F102154-5D98-414D-AB33-2B97CE445E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34" t="8438" r="21428" b="28318"/>
              <a:stretch/>
            </p:blipFill>
            <p:spPr>
              <a:xfrm>
                <a:off x="4594497" y="2812408"/>
                <a:ext cx="395533" cy="445598"/>
              </a:xfrm>
              <a:prstGeom prst="rect">
                <a:avLst/>
              </a:prstGeom>
            </p:spPr>
          </p:pic>
          <p:pic>
            <p:nvPicPr>
              <p:cNvPr id="204" name="Рисунок 203">
                <a:extLst>
                  <a:ext uri="{FF2B5EF4-FFF2-40B4-BE49-F238E27FC236}">
                    <a16:creationId xmlns:a16="http://schemas.microsoft.com/office/drawing/2014/main" id="{469A9A70-9CDD-4B55-B991-5212F938D8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9" t="9726" r="26169" b="26423"/>
              <a:stretch/>
            </p:blipFill>
            <p:spPr>
              <a:xfrm>
                <a:off x="5388833" y="2793768"/>
                <a:ext cx="282725" cy="467290"/>
              </a:xfrm>
              <a:prstGeom prst="rect">
                <a:avLst/>
              </a:prstGeom>
            </p:spPr>
          </p:pic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3BDF90F1-CE90-4866-ADE2-AD9A6D3935AB}"/>
                  </a:ext>
                </a:extLst>
              </p:cNvPr>
              <p:cNvSpPr txBox="1"/>
              <p:nvPr/>
            </p:nvSpPr>
            <p:spPr>
              <a:xfrm>
                <a:off x="4571309" y="3263968"/>
                <a:ext cx="436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 Nova" panose="020B0504020202020204" pitchFamily="34" charset="0"/>
                  </a:rPr>
                  <a:t>3</a:t>
                </a:r>
                <a:r>
                  <a:rPr lang="ru-RU" sz="1400" dirty="0">
                    <a:latin typeface="Arial Nova" panose="020B0504020202020204" pitchFamily="34" charset="0"/>
                  </a:rPr>
                  <a:t>%</a:t>
                </a: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EFE0F09-6F76-4C60-9631-7BA0B4F887CB}"/>
                  </a:ext>
                </a:extLst>
              </p:cNvPr>
              <p:cNvSpPr txBox="1"/>
              <p:nvPr/>
            </p:nvSpPr>
            <p:spPr>
              <a:xfrm>
                <a:off x="5347967" y="3272293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latin typeface="Arial Nova" panose="020B0504020202020204" pitchFamily="34" charset="0"/>
                  </a:rPr>
                  <a:t>10</a:t>
                </a:r>
                <a:r>
                  <a:rPr lang="en-US" sz="1400" dirty="0">
                    <a:latin typeface="Arial Nova" panose="020B0504020202020204" pitchFamily="34" charset="0"/>
                  </a:rPr>
                  <a:t>%</a:t>
                </a:r>
                <a:endParaRPr lang="ru-RU" sz="1400" dirty="0">
                  <a:latin typeface="Arial Nova" panose="020B0504020202020204" pitchFamily="34" charset="0"/>
                </a:endParaRPr>
              </a:p>
            </p:txBody>
          </p:sp>
        </p:grpSp>
        <p:sp>
          <p:nvSpPr>
            <p:cNvPr id="212" name="Полилиния: фигура 211">
              <a:extLst>
                <a:ext uri="{FF2B5EF4-FFF2-40B4-BE49-F238E27FC236}">
                  <a16:creationId xmlns:a16="http://schemas.microsoft.com/office/drawing/2014/main" id="{0C259BE7-873E-4903-916B-4A7BAE63310D}"/>
                </a:ext>
              </a:extLst>
            </p:cNvPr>
            <p:cNvSpPr/>
            <p:nvPr/>
          </p:nvSpPr>
          <p:spPr>
            <a:xfrm>
              <a:off x="3491242" y="1728403"/>
              <a:ext cx="589628" cy="369332"/>
            </a:xfrm>
            <a:custGeom>
              <a:avLst/>
              <a:gdLst>
                <a:gd name="connsiteX0" fmla="*/ 0 w 2088365"/>
                <a:gd name="connsiteY0" fmla="*/ 0 h 885760"/>
                <a:gd name="connsiteX1" fmla="*/ 2088365 w 2088365"/>
                <a:gd name="connsiteY1" fmla="*/ 0 h 885760"/>
                <a:gd name="connsiteX2" fmla="*/ 2088365 w 2088365"/>
                <a:gd name="connsiteY2" fmla="*/ 885760 h 885760"/>
                <a:gd name="connsiteX3" fmla="*/ 0 w 2088365"/>
                <a:gd name="connsiteY3" fmla="*/ 885760 h 885760"/>
                <a:gd name="connsiteX4" fmla="*/ 0 w 2088365"/>
                <a:gd name="connsiteY4" fmla="*/ 0 h 88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65" h="885760">
                  <a:moveTo>
                    <a:pt x="0" y="0"/>
                  </a:moveTo>
                  <a:lnTo>
                    <a:pt x="2088365" y="0"/>
                  </a:lnTo>
                  <a:lnTo>
                    <a:pt x="2088365" y="885760"/>
                  </a:lnTo>
                  <a:lnTo>
                    <a:pt x="0" y="88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738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solidFill>
                  <a:schemeClr val="tx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13" name="Прямоугольник 212">
              <a:extLst>
                <a:ext uri="{FF2B5EF4-FFF2-40B4-BE49-F238E27FC236}">
                  <a16:creationId xmlns:a16="http://schemas.microsoft.com/office/drawing/2014/main" id="{9B1F2B83-76C3-4619-8924-4D89570F6894}"/>
                </a:ext>
              </a:extLst>
            </p:cNvPr>
            <p:cNvSpPr/>
            <p:nvPr/>
          </p:nvSpPr>
          <p:spPr>
            <a:xfrm>
              <a:off x="3483799" y="2406638"/>
              <a:ext cx="591732" cy="471746"/>
            </a:xfrm>
            <a:prstGeom prst="rect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ova" panose="020B0504020202020204" pitchFamily="34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9503456-08E9-4EDA-BC75-5B56F4E82882}"/>
                </a:ext>
              </a:extLst>
            </p:cNvPr>
            <p:cNvSpPr txBox="1"/>
            <p:nvPr/>
          </p:nvSpPr>
          <p:spPr>
            <a:xfrm>
              <a:off x="3598173" y="176647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ЦА</a:t>
              </a:r>
              <a:endParaRPr lang="ru-RU" b="1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A561E21-7A0A-42BA-BD6D-2E5CCB5732D4}"/>
                </a:ext>
              </a:extLst>
            </p:cNvPr>
            <p:cNvSpPr txBox="1"/>
            <p:nvPr/>
          </p:nvSpPr>
          <p:spPr>
            <a:xfrm>
              <a:off x="3456539" y="2499129"/>
              <a:ext cx="655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Не ЦА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AA3B45D-5388-4B56-8501-E76E88E563FE}"/>
                </a:ext>
              </a:extLst>
            </p:cNvPr>
            <p:cNvSpPr txBox="1"/>
            <p:nvPr/>
          </p:nvSpPr>
          <p:spPr>
            <a:xfrm>
              <a:off x="4720648" y="1674013"/>
              <a:ext cx="9300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Arial Nova" panose="020B0504020202020204" pitchFamily="34" charset="0"/>
                </a:rPr>
                <a:t>Женщины</a:t>
              </a:r>
              <a:endParaRPr lang="en-US" sz="1400" b="1" dirty="0">
                <a:latin typeface="Arial Nova" panose="020B0504020202020204" pitchFamily="34" charset="0"/>
              </a:endParaRPr>
            </a:p>
            <a:p>
              <a:pPr algn="ctr"/>
              <a:r>
                <a:rPr lang="ru-RU" sz="1400" b="1" dirty="0">
                  <a:latin typeface="Arial Nova" panose="020B0504020202020204" pitchFamily="34" charset="0"/>
                </a:rPr>
                <a:t>25</a:t>
              </a:r>
              <a:r>
                <a:rPr lang="en-US" sz="1400" b="1" dirty="0">
                  <a:latin typeface="Arial Nova" panose="020B0504020202020204" pitchFamily="34" charset="0"/>
                </a:rPr>
                <a:t>-45</a:t>
              </a:r>
            </a:p>
          </p:txBody>
        </p:sp>
        <p:pic>
          <p:nvPicPr>
            <p:cNvPr id="224" name="Рисунок 223">
              <a:extLst>
                <a:ext uri="{FF2B5EF4-FFF2-40B4-BE49-F238E27FC236}">
                  <a16:creationId xmlns:a16="http://schemas.microsoft.com/office/drawing/2014/main" id="{D1B5BCBD-FF1F-4C50-9D46-02246CAC8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4" t="6807" r="20826" b="22626"/>
            <a:stretch/>
          </p:blipFill>
          <p:spPr>
            <a:xfrm>
              <a:off x="6801853" y="1596265"/>
              <a:ext cx="439436" cy="510699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5F2F548-8918-43CB-9B73-8703286C470F}"/>
                </a:ext>
              </a:extLst>
            </p:cNvPr>
            <p:cNvSpPr txBox="1"/>
            <p:nvPr/>
          </p:nvSpPr>
          <p:spPr>
            <a:xfrm>
              <a:off x="7115740" y="1674013"/>
              <a:ext cx="9300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Arial Nova" panose="020B0504020202020204" pitchFamily="34" charset="0"/>
                </a:rPr>
                <a:t>Женщины</a:t>
              </a:r>
              <a:endParaRPr lang="en-US" sz="1400" b="1" dirty="0">
                <a:latin typeface="Arial Nova" panose="020B0504020202020204" pitchFamily="34" charset="0"/>
              </a:endParaRPr>
            </a:p>
            <a:p>
              <a:pPr algn="ctr"/>
              <a:r>
                <a:rPr lang="ru-RU" sz="1400" b="1" dirty="0">
                  <a:latin typeface="Arial Nova" panose="020B0504020202020204" pitchFamily="34" charset="0"/>
                </a:rPr>
                <a:t>25</a:t>
              </a:r>
              <a:r>
                <a:rPr lang="en-US" sz="1400" b="1" dirty="0">
                  <a:latin typeface="Arial Nova" panose="020B0504020202020204" pitchFamily="34" charset="0"/>
                </a:rPr>
                <a:t>-45</a:t>
              </a:r>
            </a:p>
          </p:txBody>
        </p:sp>
        <p:cxnSp>
          <p:nvCxnSpPr>
            <p:cNvPr id="227" name="Прямая соединительная линия 226">
              <a:extLst>
                <a:ext uri="{FF2B5EF4-FFF2-40B4-BE49-F238E27FC236}">
                  <a16:creationId xmlns:a16="http://schemas.microsoft.com/office/drawing/2014/main" id="{1D1AC5A7-233E-4C7F-BBC1-0044E3AA0BB5}"/>
                </a:ext>
              </a:extLst>
            </p:cNvPr>
            <p:cNvCxnSpPr/>
            <p:nvPr/>
          </p:nvCxnSpPr>
          <p:spPr>
            <a:xfrm>
              <a:off x="3112547" y="868559"/>
              <a:ext cx="0" cy="39695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F7537B0-55AC-46A0-AF7B-40462B6AE0AE}"/>
                </a:ext>
              </a:extLst>
            </p:cNvPr>
            <p:cNvSpPr txBox="1"/>
            <p:nvPr/>
          </p:nvSpPr>
          <p:spPr>
            <a:xfrm>
              <a:off x="3191987" y="689243"/>
              <a:ext cx="2966774" cy="298543"/>
            </a:xfrm>
            <a:prstGeom prst="rect">
              <a:avLst/>
            </a:prstGeom>
            <a:solidFill>
              <a:schemeClr val="tx1">
                <a:alpha val="6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Nova" panose="020B0504020202020204" pitchFamily="34" charset="0"/>
                </a:rPr>
                <a:t>Точность таргетинга по площадкам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E636937-A2FC-4B5A-A3A3-A46DA937AE8B}"/>
              </a:ext>
            </a:extLst>
          </p:cNvPr>
          <p:cNvGrpSpPr/>
          <p:nvPr/>
        </p:nvGrpSpPr>
        <p:grpSpPr>
          <a:xfrm>
            <a:off x="3191987" y="3165383"/>
            <a:ext cx="5476875" cy="1917228"/>
            <a:chOff x="3191987" y="3165383"/>
            <a:chExt cx="5476875" cy="1917228"/>
          </a:xfrm>
        </p:grpSpPr>
        <p:graphicFrame>
          <p:nvGraphicFramePr>
            <p:cNvPr id="229" name="Диаграмма 228">
              <a:extLst>
                <a:ext uri="{FF2B5EF4-FFF2-40B4-BE49-F238E27FC236}">
                  <a16:creationId xmlns:a16="http://schemas.microsoft.com/office/drawing/2014/main" id="{0741D8D0-5523-491E-BD95-0D7C979C85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70885901"/>
                </p:ext>
              </p:extLst>
            </p:nvPr>
          </p:nvGraphicFramePr>
          <p:xfrm>
            <a:off x="3501103" y="3544869"/>
            <a:ext cx="5167759" cy="13751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21DF167D-7F4B-4561-AAAD-F98FBF344023}"/>
                </a:ext>
              </a:extLst>
            </p:cNvPr>
            <p:cNvSpPr txBox="1"/>
            <p:nvPr/>
          </p:nvSpPr>
          <p:spPr>
            <a:xfrm>
              <a:off x="3191987" y="3165383"/>
              <a:ext cx="3881447" cy="298543"/>
            </a:xfrm>
            <a:prstGeom prst="rect">
              <a:avLst/>
            </a:prstGeom>
            <a:solidFill>
              <a:schemeClr val="tx1">
                <a:alpha val="6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Nova" panose="020B0504020202020204" pitchFamily="34" charset="0"/>
                </a:rPr>
                <a:t>Прирост уникальной аудитории по площадкам</a:t>
              </a:r>
            </a:p>
          </p:txBody>
        </p:sp>
        <p:sp>
          <p:nvSpPr>
            <p:cNvPr id="232" name="Прямоугольник 231">
              <a:extLst>
                <a:ext uri="{FF2B5EF4-FFF2-40B4-BE49-F238E27FC236}">
                  <a16:creationId xmlns:a16="http://schemas.microsoft.com/office/drawing/2014/main" id="{A9579271-CAC7-491A-A6DB-D281D7C31499}"/>
                </a:ext>
              </a:extLst>
            </p:cNvPr>
            <p:cNvSpPr/>
            <p:nvPr/>
          </p:nvSpPr>
          <p:spPr>
            <a:xfrm>
              <a:off x="3780430" y="4638247"/>
              <a:ext cx="2129051" cy="281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1" name="Рисунок 230">
              <a:extLst>
                <a:ext uri="{FF2B5EF4-FFF2-40B4-BE49-F238E27FC236}">
                  <a16:creationId xmlns:a16="http://schemas.microsoft.com/office/drawing/2014/main" id="{086945FD-BE98-4297-9398-5D802975F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093" y="4519069"/>
              <a:ext cx="918162" cy="563542"/>
            </a:xfrm>
            <a:prstGeom prst="rect">
              <a:avLst/>
            </a:prstGeom>
          </p:spPr>
        </p:pic>
        <p:pic>
          <p:nvPicPr>
            <p:cNvPr id="233" name="Рисунок 232">
              <a:extLst>
                <a:ext uri="{FF2B5EF4-FFF2-40B4-BE49-F238E27FC236}">
                  <a16:creationId xmlns:a16="http://schemas.microsoft.com/office/drawing/2014/main" id="{54F56577-3E74-42F0-9AD1-5B74DCBD1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9" t="32126" r="12778" b="32639"/>
            <a:stretch/>
          </p:blipFill>
          <p:spPr>
            <a:xfrm>
              <a:off x="5015036" y="4525319"/>
              <a:ext cx="918163" cy="441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9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o_OMI_template Jan15">
  <a:themeElements>
    <a:clrScheme name="Другая 2">
      <a:dk1>
        <a:srgbClr val="3F3F3F"/>
      </a:dk1>
      <a:lt1>
        <a:sysClr val="window" lastClr="FFFFFF"/>
      </a:lt1>
      <a:dk2>
        <a:srgbClr val="4C7188"/>
      </a:dk2>
      <a:lt2>
        <a:srgbClr val="E7E6E6"/>
      </a:lt2>
      <a:accent1>
        <a:srgbClr val="FF0000"/>
      </a:accent1>
      <a:accent2>
        <a:srgbClr val="4C718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272</Words>
  <Application>Microsoft Office PowerPoint</Application>
  <PresentationFormat>Экран (16:9)</PresentationFormat>
  <Paragraphs>98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Nova</vt:lpstr>
      <vt:lpstr>Calibri</vt:lpstr>
      <vt:lpstr>Gill Sans</vt:lpstr>
      <vt:lpstr>inherit</vt:lpstr>
      <vt:lpstr>Wingdings</vt:lpstr>
      <vt:lpstr>Preso_OMI_template Jan15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эффективности DIGITAL-рекламы</dc:title>
  <dc:creator>Anastasia Eliseeva</dc:creator>
  <cp:lastModifiedBy>Anastasia Eliseeva</cp:lastModifiedBy>
  <cp:revision>72</cp:revision>
  <dcterms:created xsi:type="dcterms:W3CDTF">2019-10-02T14:49:57Z</dcterms:created>
  <dcterms:modified xsi:type="dcterms:W3CDTF">2021-03-12T13:28:55Z</dcterms:modified>
</cp:coreProperties>
</file>