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3" r:id="rId2"/>
  </p:sldMasterIdLst>
  <p:notesMasterIdLst>
    <p:notesMasterId r:id="rId13"/>
  </p:notesMasterIdLst>
  <p:sldIdLst>
    <p:sldId id="256" r:id="rId3"/>
    <p:sldId id="276" r:id="rId4"/>
    <p:sldId id="277" r:id="rId5"/>
    <p:sldId id="280" r:id="rId6"/>
    <p:sldId id="281" r:id="rId7"/>
    <p:sldId id="282" r:id="rId8"/>
    <p:sldId id="283" r:id="rId9"/>
    <p:sldId id="284" r:id="rId10"/>
    <p:sldId id="278" r:id="rId11"/>
    <p:sldId id="279" r:id="rId12"/>
  </p:sldIdLst>
  <p:sldSz cx="9144000" cy="5143500" type="screen16x9"/>
  <p:notesSz cx="6858000" cy="9144000"/>
  <p:defaultTextStyle>
    <a:defPPr>
      <a:defRPr lang="ru-RU"/>
    </a:defPPr>
    <a:lvl1pPr algn="l" defTabSz="67945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1pPr>
    <a:lvl2pPr marL="457200" indent="-117475" algn="l" defTabSz="67945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2pPr>
    <a:lvl3pPr marL="914400" indent="-234950" algn="l" defTabSz="67945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3pPr>
    <a:lvl4pPr marL="1371600" indent="-350838" algn="l" defTabSz="67945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4pPr>
    <a:lvl5pPr marL="1828800" indent="-468313" algn="l" defTabSz="679450" rtl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5pPr>
    <a:lvl6pPr marL="2286000" algn="l" defTabSz="914400" rtl="0" eaLnBrk="1" latinLnBrk="0" hangingPunct="1"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6pPr>
    <a:lvl7pPr marL="2743200" algn="l" defTabSz="914400" rtl="0" eaLnBrk="1" latinLnBrk="0" hangingPunct="1"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7pPr>
    <a:lvl8pPr marL="3200400" algn="l" defTabSz="914400" rtl="0" eaLnBrk="1" latinLnBrk="0" hangingPunct="1"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8pPr>
    <a:lvl9pPr marL="3657600" algn="l" defTabSz="914400" rtl="0" eaLnBrk="1" latinLnBrk="0" hangingPunct="1">
      <a:defRPr sz="13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orient="horz" pos="2436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>
      <p:cViewPr varScale="1">
        <p:scale>
          <a:sx n="109" d="100"/>
          <a:sy n="109" d="100"/>
        </p:scale>
        <p:origin x="850" y="82"/>
      </p:cViewPr>
      <p:guideLst>
        <p:guide orient="horz" pos="1620"/>
        <p:guide orient="horz" pos="2890"/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 altLang="ru-RU" noProof="0">
                <a:sym typeface="Calibri" pitchFamily="34" charset="0"/>
              </a:rPr>
              <a:t>Second level</a:t>
            </a:r>
          </a:p>
          <a:p>
            <a:pPr lvl="2"/>
            <a:r>
              <a:rPr lang="ru-RU" altLang="ru-RU" noProof="0">
                <a:sym typeface="Calibri" pitchFamily="34" charset="0"/>
              </a:rPr>
              <a:t>Third level</a:t>
            </a:r>
          </a:p>
          <a:p>
            <a:pPr lvl="3"/>
            <a:r>
              <a:rPr lang="ru-RU" altLang="ru-RU" noProof="0">
                <a:sym typeface="Calibri" pitchFamily="34" charset="0"/>
              </a:rPr>
              <a:t>Fourth level</a:t>
            </a:r>
          </a:p>
          <a:p>
            <a:pPr lvl="4"/>
            <a:r>
              <a:rPr lang="ru-RU" altLang="ru-RU" noProof="0">
                <a:sym typeface="Calibri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4C5FA-7777-4A4A-9B6F-F1567DD5A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2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D0DC5-D685-414B-9F06-2DA866141C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2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19800" cy="50752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6109F-E4CD-6040-9892-3D9B2AF240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4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53493-77DD-2E40-BA08-3EC85DBD5E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57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05788-0972-2149-8855-D26BDD53A0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7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35507-16CF-334C-AA21-980EEB3F93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151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FE909-6D96-5445-B1F6-DDC8C7EEB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39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11A6B-F346-EC47-8CFF-236206C247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80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5697C-35A5-C840-ABBB-D81ED814E0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2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ACC95-3F6A-1C4E-8CDA-656676ADD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6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E9B91-2FE1-AF45-93E4-B5DC8124F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3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CF415-8C4C-9B47-AD45-ED33861D6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07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0629E-1FD4-2E4C-B14F-66D2CCC1EE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26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D7B1D-5EF5-A24E-8A0F-096DE50882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15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2BAFD-F3C7-8349-B81A-EBCC3800F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3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EB0-E322-D043-BC35-49C61DFB4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60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B2467-9C32-D843-AC76-65CBA8C4B9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6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F1336-1308-4049-B01C-2DFB7BB67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3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51485-C93E-DD42-873E-25152BCCE9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62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4BD3E-A7CA-5A4C-95C1-71F7D3C393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72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169B4-F4AF-D84F-A5AA-B036F350EC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27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D4413-3D5E-6A44-ABEF-B108F29E57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8588"/>
            <a:ext cx="1503362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/>
          </p:cNvSpPr>
          <p:nvPr/>
        </p:nvSpPr>
        <p:spPr bwMode="auto">
          <a:xfrm>
            <a:off x="0" y="3962400"/>
            <a:ext cx="9144000" cy="1181100"/>
          </a:xfrm>
          <a:prstGeom prst="rect">
            <a:avLst/>
          </a:prstGeom>
          <a:solidFill>
            <a:srgbClr val="4C71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8" name="Picture 3" descr="image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173038"/>
            <a:ext cx="1004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/>
          </p:cNvSpPr>
          <p:nvPr/>
        </p:nvSpPr>
        <p:spPr bwMode="auto">
          <a:xfrm>
            <a:off x="0" y="3811588"/>
            <a:ext cx="9144000" cy="149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457200" indent="1360488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914400" indent="1360488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1371600" indent="1360488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1828800" indent="1360488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914400">
              <a:defRPr/>
            </a:pPr>
            <a:endParaRPr lang="ru-RU" altLang="ru-RU" sz="560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alibri Light" charset="0"/>
              </a:rPr>
              <a:t>Click to edit Master title style</a:t>
            </a:r>
          </a:p>
        </p:txBody>
      </p:sp>
      <p:sp>
        <p:nvSpPr>
          <p:cNvPr id="1031" name="Rectangle 6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alibri" charset="0"/>
              </a:rPr>
              <a:t>Click to edit Master text styles</a:t>
            </a:r>
          </a:p>
          <a:p>
            <a:pPr lvl="1"/>
            <a:r>
              <a:rPr lang="ru-RU" altLang="ru-RU">
                <a:sym typeface="Calibri" charset="0"/>
              </a:rPr>
              <a:t>Second level</a:t>
            </a:r>
          </a:p>
          <a:p>
            <a:pPr lvl="2"/>
            <a:r>
              <a:rPr lang="ru-RU" altLang="ru-RU">
                <a:sym typeface="Calibri" charset="0"/>
              </a:rPr>
              <a:t>Third level</a:t>
            </a:r>
          </a:p>
          <a:p>
            <a:pPr lvl="3"/>
            <a:r>
              <a:rPr lang="ru-RU" altLang="ru-RU">
                <a:sym typeface="Calibri" charset="0"/>
              </a:rPr>
              <a:t>Fourth level</a:t>
            </a:r>
          </a:p>
          <a:p>
            <a:pPr lvl="4"/>
            <a:r>
              <a:rPr lang="ru-RU" altLang="ru-RU">
                <a:sym typeface="Calibri" charset="0"/>
              </a:rPr>
              <a:t>Fifth level</a:t>
            </a:r>
          </a:p>
        </p:txBody>
      </p:sp>
      <p:sp>
        <p:nvSpPr>
          <p:cNvPr id="3" name="Rectangle 7"/>
          <p:cNvSpPr>
            <a:spLocks noGrp="1"/>
          </p:cNvSpPr>
          <p:nvPr>
            <p:ph type="sldNum" sz="quarter" idx="2"/>
          </p:nvPr>
        </p:nvSpPr>
        <p:spPr bwMode="auto">
          <a:xfrm>
            <a:off x="4419600" y="462597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B07673-931D-9F4A-A560-81E1A4F27E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+mj-lt"/>
          <a:ea typeface="+mj-ea"/>
          <a:cs typeface="+mj-cs"/>
          <a:sym typeface="Calibri Light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charset="0"/>
        </a:defRPr>
      </a:lvl5pPr>
      <a:lvl6pPr marL="4572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6pPr>
      <a:lvl7pPr marL="9144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7pPr>
      <a:lvl8pPr marL="13716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8pPr>
      <a:lvl9pPr marL="18288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542925" indent="-2000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25513" indent="-239713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3049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478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1050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622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0194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766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age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88913"/>
            <a:ext cx="9334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233363" y="236538"/>
            <a:ext cx="7588250" cy="684212"/>
          </a:xfrm>
          <a:prstGeom prst="rect">
            <a:avLst/>
          </a:prstGeom>
          <a:solidFill>
            <a:srgbClr val="4C71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457200" indent="1360488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914400" indent="1360488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1371600" indent="1360488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1828800" indent="1360488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914400">
              <a:defRPr/>
            </a:pPr>
            <a:endParaRPr lang="ru-RU" altLang="ru-RU" sz="560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19600" y="462597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2A4944-0BC7-8D4A-8A52-81EC872F70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+mj-lt"/>
          <a:ea typeface="+mj-ea"/>
          <a:cs typeface="+mj-cs"/>
          <a:sym typeface="Calibri Light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charset="0"/>
        </a:defRPr>
      </a:lvl5pPr>
      <a:lvl6pPr marL="4572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6pPr>
      <a:lvl7pPr marL="9144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7pPr>
      <a:lvl8pPr marL="13716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8pPr>
      <a:lvl9pPr marL="18288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542925" indent="-2000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925513" indent="-239713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13049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16478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1050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5622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0194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4766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2424113"/>
            <a:ext cx="7992888" cy="425450"/>
          </a:xfrm>
        </p:spPr>
        <p:txBody>
          <a:bodyPr/>
          <a:lstStyle/>
          <a:p>
            <a:pPr eaLnBrk="1">
              <a:lnSpc>
                <a:spcPct val="15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ИНСТРУМЕНТЫ ПОВЫШЕНИЯ ЭФФЕКТИВНОСТИ</a:t>
            </a:r>
            <a:r>
              <a:rPr lang="en-US" altLang="ru-RU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РЕКЛАМЫ</a:t>
            </a:r>
          </a:p>
        </p:txBody>
      </p:sp>
      <p:pic>
        <p:nvPicPr>
          <p:cNvPr id="4100" name="Picture 3" descr="we_logo_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41288"/>
            <a:ext cx="12763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6D2ECE-225D-4987-8C56-B27AB4D1A3F8}"/>
              </a:ext>
            </a:extLst>
          </p:cNvPr>
          <p:cNvSpPr txBox="1"/>
          <p:nvPr/>
        </p:nvSpPr>
        <p:spPr>
          <a:xfrm>
            <a:off x="1403648" y="4227934"/>
            <a:ext cx="2877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OMI</a:t>
            </a:r>
            <a:r>
              <a:rPr lang="en-US" sz="1400" cap="all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n-US" sz="1400" cap="all" dirty="0">
                <a:solidFill>
                  <a:schemeClr val="bg1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is the </a:t>
            </a:r>
            <a:r>
              <a:rPr lang="en-US" sz="1400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only ISO 20252</a:t>
            </a:r>
            <a:r>
              <a:rPr lang="ru-RU" sz="1400" b="1" cap="all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: 2019 </a:t>
            </a:r>
            <a:r>
              <a:rPr lang="en-US" sz="1400" cap="all" dirty="0">
                <a:solidFill>
                  <a:schemeClr val="bg1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certified online panel provider in Russia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D6BF2B-3E4C-4840-BB43-D22294827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876"/>
            <a:ext cx="1187624" cy="11876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314325" y="361950"/>
            <a:ext cx="7415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/>
            <a:r>
              <a:rPr lang="ru-RU" altLang="ru-RU" sz="2400" b="1">
                <a:solidFill>
                  <a:srgbClr val="FFFFFF"/>
                </a:solidFill>
              </a:rPr>
              <a:t>НАСТРОЙКА КАМПАНИИ И ОЦЕНКА РЕЗУЛЬТАТА</a:t>
            </a:r>
          </a:p>
        </p:txBody>
      </p:sp>
      <p:sp>
        <p:nvSpPr>
          <p:cNvPr id="13315" name="AutoShape 2"/>
          <p:cNvSpPr>
            <a:spLocks/>
          </p:cNvSpPr>
          <p:nvPr/>
        </p:nvSpPr>
        <p:spPr bwMode="auto">
          <a:xfrm>
            <a:off x="314325" y="4221163"/>
            <a:ext cx="7913688" cy="447675"/>
          </a:xfrm>
          <a:prstGeom prst="rightArrow">
            <a:avLst>
              <a:gd name="adj1" fmla="val 35741"/>
              <a:gd name="adj2" fmla="val 134217"/>
            </a:avLst>
          </a:prstGeom>
          <a:solidFill>
            <a:srgbClr val="D6D6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/>
            <a:endParaRPr lang="ru-RU" altLang="ru-RU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314325" y="1131888"/>
            <a:ext cx="7940675" cy="3092450"/>
            <a:chOff x="0" y="0"/>
            <a:chExt cx="7940717" cy="3091636"/>
          </a:xfrm>
        </p:grpSpPr>
        <p:pic>
          <p:nvPicPr>
            <p:cNvPr id="13318" name="Picture 4" descr="Work-9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20" y="59382"/>
              <a:ext cx="814303" cy="81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319" name="Rectangle 5"/>
            <p:cNvSpPr>
              <a:spLocks/>
            </p:cNvSpPr>
            <p:nvPr/>
          </p:nvSpPr>
          <p:spPr bwMode="auto">
            <a:xfrm>
              <a:off x="186936" y="864359"/>
              <a:ext cx="2246671" cy="332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600">
                  <a:solidFill>
                    <a:srgbClr val="446276"/>
                  </a:solidFill>
                </a:rPr>
                <a:t>Настройка кампании</a:t>
              </a:r>
            </a:p>
          </p:txBody>
        </p:sp>
        <p:sp>
          <p:nvSpPr>
            <p:cNvPr id="13320" name="AutoShape 6"/>
            <p:cNvSpPr>
              <a:spLocks/>
            </p:cNvSpPr>
            <p:nvPr/>
          </p:nvSpPr>
          <p:spPr bwMode="auto">
            <a:xfrm>
              <a:off x="0" y="1374162"/>
              <a:ext cx="1507448" cy="678371"/>
            </a:xfrm>
            <a:prstGeom prst="roundRect">
              <a:avLst>
                <a:gd name="adj" fmla="val 8204"/>
              </a:avLst>
            </a:prstGeom>
            <a:noFill/>
            <a:ln w="254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/>
              <a:endParaRPr lang="ru-RU" altLang="ru-RU" sz="1800">
                <a:solidFill>
                  <a:srgbClr val="446276"/>
                </a:solidFill>
              </a:endParaRPr>
            </a:p>
          </p:txBody>
        </p:sp>
        <p:sp>
          <p:nvSpPr>
            <p:cNvPr id="13321" name="Rectangle 7"/>
            <p:cNvSpPr>
              <a:spLocks/>
            </p:cNvSpPr>
            <p:nvPr/>
          </p:nvSpPr>
          <p:spPr bwMode="auto">
            <a:xfrm>
              <a:off x="60190" y="1348572"/>
              <a:ext cx="1387067" cy="738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400">
                  <a:solidFill>
                    <a:srgbClr val="5E5E5E"/>
                  </a:solidFill>
                </a:rPr>
                <a:t>Передача аудитории в DMP</a:t>
              </a:r>
            </a:p>
          </p:txBody>
        </p:sp>
        <p:sp>
          <p:nvSpPr>
            <p:cNvPr id="13322" name="AutoShape 8"/>
            <p:cNvSpPr>
              <a:spLocks/>
            </p:cNvSpPr>
            <p:nvPr/>
          </p:nvSpPr>
          <p:spPr bwMode="auto">
            <a:xfrm>
              <a:off x="1679883" y="1374162"/>
              <a:ext cx="1507448" cy="678371"/>
            </a:xfrm>
            <a:prstGeom prst="roundRect">
              <a:avLst>
                <a:gd name="adj" fmla="val 8204"/>
              </a:avLst>
            </a:prstGeom>
            <a:noFill/>
            <a:ln w="254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/>
              <a:endParaRPr lang="ru-RU" altLang="ru-RU" sz="1800">
                <a:solidFill>
                  <a:srgbClr val="446276"/>
                </a:solidFill>
              </a:endParaRPr>
            </a:p>
          </p:txBody>
        </p:sp>
        <p:sp>
          <p:nvSpPr>
            <p:cNvPr id="13323" name="Rectangle 9"/>
            <p:cNvSpPr>
              <a:spLocks/>
            </p:cNvSpPr>
            <p:nvPr/>
          </p:nvSpPr>
          <p:spPr bwMode="auto">
            <a:xfrm>
              <a:off x="1740074" y="1489827"/>
              <a:ext cx="1387066" cy="52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400">
                  <a:solidFill>
                    <a:srgbClr val="5E5E5E"/>
                  </a:solidFill>
                </a:rPr>
                <a:t>Построение look-alike</a:t>
              </a:r>
            </a:p>
          </p:txBody>
        </p:sp>
        <p:sp>
          <p:nvSpPr>
            <p:cNvPr id="13324" name="Rectangle 10"/>
            <p:cNvSpPr>
              <a:spLocks/>
            </p:cNvSpPr>
            <p:nvPr/>
          </p:nvSpPr>
          <p:spPr bwMode="auto">
            <a:xfrm>
              <a:off x="29025" y="2442254"/>
              <a:ext cx="1468370" cy="52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400">
                  <a:solidFill>
                    <a:srgbClr val="446276"/>
                  </a:solidFill>
                </a:rPr>
                <a:t>достаточно 1000 профилей</a:t>
              </a:r>
            </a:p>
          </p:txBody>
        </p:sp>
        <p:sp>
          <p:nvSpPr>
            <p:cNvPr id="13325" name="Rectangle 11"/>
            <p:cNvSpPr>
              <a:spLocks/>
            </p:cNvSpPr>
            <p:nvPr/>
          </p:nvSpPr>
          <p:spPr bwMode="auto">
            <a:xfrm>
              <a:off x="1699422" y="2353354"/>
              <a:ext cx="1468370" cy="738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400">
                  <a:solidFill>
                    <a:srgbClr val="446276"/>
                  </a:solidFill>
                </a:rPr>
                <a:t>несколько миллионов профилей</a:t>
              </a:r>
            </a:p>
          </p:txBody>
        </p:sp>
        <p:sp>
          <p:nvSpPr>
            <p:cNvPr id="13326" name="Rectangle 12"/>
            <p:cNvSpPr>
              <a:spLocks/>
            </p:cNvSpPr>
            <p:nvPr/>
          </p:nvSpPr>
          <p:spPr bwMode="auto">
            <a:xfrm>
              <a:off x="3877114" y="2442254"/>
              <a:ext cx="1468369" cy="52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400">
                  <a:solidFill>
                    <a:srgbClr val="446276"/>
                  </a:solidFill>
                </a:rPr>
                <a:t>~ миллион профилей</a:t>
              </a:r>
            </a:p>
          </p:txBody>
        </p:sp>
        <p:sp>
          <p:nvSpPr>
            <p:cNvPr id="13327" name="AutoShape 13"/>
            <p:cNvSpPr>
              <a:spLocks/>
            </p:cNvSpPr>
            <p:nvPr/>
          </p:nvSpPr>
          <p:spPr bwMode="auto">
            <a:xfrm>
              <a:off x="3816923" y="1374162"/>
              <a:ext cx="1507448" cy="678371"/>
            </a:xfrm>
            <a:prstGeom prst="roundRect">
              <a:avLst>
                <a:gd name="adj" fmla="val 8204"/>
              </a:avLst>
            </a:prstGeom>
            <a:noFill/>
            <a:ln w="254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/>
              <a:endParaRPr lang="ru-RU" altLang="ru-RU" sz="1800">
                <a:solidFill>
                  <a:srgbClr val="446276"/>
                </a:solidFill>
              </a:endParaRPr>
            </a:p>
          </p:txBody>
        </p:sp>
        <p:sp>
          <p:nvSpPr>
            <p:cNvPr id="13328" name="Rectangle 14"/>
            <p:cNvSpPr>
              <a:spLocks/>
            </p:cNvSpPr>
            <p:nvPr/>
          </p:nvSpPr>
          <p:spPr bwMode="auto">
            <a:xfrm>
              <a:off x="3877114" y="1489827"/>
              <a:ext cx="1387066" cy="52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400">
                  <a:solidFill>
                    <a:srgbClr val="5E5E5E"/>
                  </a:solidFill>
                </a:rPr>
                <a:t>Размещение на look-alike</a:t>
              </a:r>
            </a:p>
          </p:txBody>
        </p:sp>
        <p:sp>
          <p:nvSpPr>
            <p:cNvPr id="13329" name="AutoShape 15"/>
            <p:cNvSpPr>
              <a:spLocks/>
            </p:cNvSpPr>
            <p:nvPr/>
          </p:nvSpPr>
          <p:spPr bwMode="auto">
            <a:xfrm>
              <a:off x="6063657" y="1374162"/>
              <a:ext cx="1507448" cy="678371"/>
            </a:xfrm>
            <a:prstGeom prst="roundRect">
              <a:avLst>
                <a:gd name="adj" fmla="val 8204"/>
              </a:avLst>
            </a:prstGeom>
            <a:noFill/>
            <a:ln w="254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/>
              <a:endParaRPr lang="ru-RU" altLang="ru-RU" sz="1800">
                <a:solidFill>
                  <a:srgbClr val="446276"/>
                </a:solidFill>
              </a:endParaRPr>
            </a:p>
          </p:txBody>
        </p:sp>
        <p:sp>
          <p:nvSpPr>
            <p:cNvPr id="13330" name="Rectangle 16"/>
            <p:cNvSpPr>
              <a:spLocks/>
            </p:cNvSpPr>
            <p:nvPr/>
          </p:nvSpPr>
          <p:spPr bwMode="auto">
            <a:xfrm>
              <a:off x="6123848" y="1489827"/>
              <a:ext cx="1387066" cy="52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400">
                  <a:solidFill>
                    <a:srgbClr val="5E5E5E"/>
                  </a:solidFill>
                </a:rPr>
                <a:t>Оцениваем Purshase Intent</a:t>
              </a:r>
            </a:p>
          </p:txBody>
        </p:sp>
        <p:sp>
          <p:nvSpPr>
            <p:cNvPr id="13331" name="Rectangle 17"/>
            <p:cNvSpPr>
              <a:spLocks/>
            </p:cNvSpPr>
            <p:nvPr/>
          </p:nvSpPr>
          <p:spPr bwMode="auto">
            <a:xfrm>
              <a:off x="3447311" y="864359"/>
              <a:ext cx="2246671" cy="332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600">
                  <a:solidFill>
                    <a:srgbClr val="446276"/>
                  </a:solidFill>
                </a:rPr>
                <a:t>Оптимизация</a:t>
              </a:r>
            </a:p>
          </p:txBody>
        </p:sp>
        <p:sp>
          <p:nvSpPr>
            <p:cNvPr id="13332" name="Rectangle 18"/>
            <p:cNvSpPr>
              <a:spLocks/>
            </p:cNvSpPr>
            <p:nvPr/>
          </p:nvSpPr>
          <p:spPr bwMode="auto">
            <a:xfrm>
              <a:off x="5694045" y="864359"/>
              <a:ext cx="2246672" cy="332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600">
                  <a:solidFill>
                    <a:srgbClr val="446276"/>
                  </a:solidFill>
                </a:rPr>
                <a:t>Результат</a:t>
              </a:r>
            </a:p>
          </p:txBody>
        </p:sp>
        <p:sp>
          <p:nvSpPr>
            <p:cNvPr id="13333" name="Rectangle 19"/>
            <p:cNvSpPr>
              <a:spLocks/>
            </p:cNvSpPr>
            <p:nvPr/>
          </p:nvSpPr>
          <p:spPr bwMode="auto">
            <a:xfrm>
              <a:off x="6156088" y="2442254"/>
              <a:ext cx="1468369" cy="52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1200"/>
                </a:spcBef>
              </a:pPr>
              <a:r>
                <a:rPr lang="ru-RU" altLang="ru-RU" sz="1400">
                  <a:solidFill>
                    <a:srgbClr val="B8202E"/>
                  </a:solidFill>
                </a:rPr>
                <a:t>+ 50% Purshase Intent </a:t>
              </a:r>
            </a:p>
          </p:txBody>
        </p:sp>
        <p:pic>
          <p:nvPicPr>
            <p:cNvPr id="13334" name="Picture 20" descr="Report Card-9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230" y="50057"/>
              <a:ext cx="814302" cy="81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335" name="Picture 21" descr="Horizontal Settings Mixer-9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467" y="0"/>
              <a:ext cx="864360" cy="86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3317" name="Picture 22" descr="logo-weboram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789488"/>
            <a:ext cx="933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14325" y="3937000"/>
            <a:ext cx="8616950" cy="698500"/>
            <a:chOff x="0" y="-54052"/>
            <a:chExt cx="8616023" cy="698289"/>
          </a:xfrm>
        </p:grpSpPr>
        <p:sp>
          <p:nvSpPr>
            <p:cNvPr id="5153" name="AutoShape 2"/>
            <p:cNvSpPr>
              <a:spLocks/>
            </p:cNvSpPr>
            <p:nvPr/>
          </p:nvSpPr>
          <p:spPr bwMode="auto">
            <a:xfrm>
              <a:off x="0" y="-54052"/>
              <a:ext cx="8616023" cy="698289"/>
            </a:xfrm>
            <a:prstGeom prst="roundRect">
              <a:avLst>
                <a:gd name="adj" fmla="val 15375"/>
              </a:avLst>
            </a:prstGeom>
            <a:noFill/>
            <a:ln w="254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/>
              <a:endParaRPr lang="ru-RU" altLang="ru-RU" sz="1800">
                <a:solidFill>
                  <a:srgbClr val="446276"/>
                </a:solidFill>
              </a:endParaRPr>
            </a:p>
          </p:txBody>
        </p:sp>
        <p:sp>
          <p:nvSpPr>
            <p:cNvPr id="5154" name="Rectangle 3"/>
            <p:cNvSpPr>
              <a:spLocks/>
            </p:cNvSpPr>
            <p:nvPr/>
          </p:nvSpPr>
          <p:spPr bwMode="auto">
            <a:xfrm>
              <a:off x="31448" y="103322"/>
              <a:ext cx="8553126" cy="383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/>
              <a:r>
                <a:rPr lang="ru-RU" altLang="ru-RU" sz="2000" b="1">
                  <a:solidFill>
                    <a:srgbClr val="446276"/>
                  </a:solidFill>
                </a:rPr>
                <a:t>Передача данных из research-компании в DMP</a:t>
              </a:r>
            </a:p>
          </p:txBody>
        </p:sp>
      </p:grpSp>
      <p:sp>
        <p:nvSpPr>
          <p:cNvPr id="5123" name="Rectangle 4"/>
          <p:cNvSpPr>
            <a:spLocks/>
          </p:cNvSpPr>
          <p:nvPr/>
        </p:nvSpPr>
        <p:spPr bwMode="auto">
          <a:xfrm>
            <a:off x="314325" y="354013"/>
            <a:ext cx="74152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/>
            <a:r>
              <a:rPr lang="ru-RU" altLang="ru-RU" sz="2400" b="1">
                <a:solidFill>
                  <a:srgbClr val="FFFFFF"/>
                </a:solidFill>
              </a:rPr>
              <a:t>ПОВЫШЕНИЕ ЭФФЕКТИВНОСТИ ЧЕРЕЗ </a:t>
            </a:r>
            <a:r>
              <a:rPr lang="en-US" altLang="ru-RU" sz="2400" b="1">
                <a:solidFill>
                  <a:srgbClr val="FFFFFF"/>
                </a:solidFill>
              </a:rPr>
              <a:t>LOOK-ALIKE </a:t>
            </a:r>
            <a:endParaRPr lang="ru-RU" altLang="ru-RU" sz="2400" b="1">
              <a:solidFill>
                <a:srgbClr val="FFFFFF"/>
              </a:solidFill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738188" y="2465388"/>
            <a:ext cx="609600" cy="782637"/>
            <a:chOff x="-1" y="-1"/>
            <a:chExt cx="609522" cy="781906"/>
          </a:xfrm>
        </p:grpSpPr>
        <p:sp>
          <p:nvSpPr>
            <p:cNvPr id="5140" name="AutoShape 6"/>
            <p:cNvSpPr>
              <a:spLocks/>
            </p:cNvSpPr>
            <p:nvPr/>
          </p:nvSpPr>
          <p:spPr bwMode="auto">
            <a:xfrm>
              <a:off x="0" y="-1"/>
              <a:ext cx="609521" cy="781906"/>
            </a:xfrm>
            <a:custGeom>
              <a:avLst/>
              <a:gdLst>
                <a:gd name="T0" fmla="*/ 242677343 w 21600"/>
                <a:gd name="T1" fmla="*/ 512302096 h 21600"/>
                <a:gd name="T2" fmla="*/ 242677343 w 21600"/>
                <a:gd name="T3" fmla="*/ 512302096 h 21600"/>
                <a:gd name="T4" fmla="*/ 242677343 w 21600"/>
                <a:gd name="T5" fmla="*/ 512302096 h 21600"/>
                <a:gd name="T6" fmla="*/ 242677343 w 21600"/>
                <a:gd name="T7" fmla="*/ 51230209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84" y="0"/>
                  </a:moveTo>
                  <a:cubicBezTo>
                    <a:pt x="1316" y="0"/>
                    <a:pt x="1316" y="0"/>
                    <a:pt x="1316" y="0"/>
                  </a:cubicBezTo>
                  <a:cubicBezTo>
                    <a:pt x="588" y="0"/>
                    <a:pt x="0" y="458"/>
                    <a:pt x="0" y="1026"/>
                  </a:cubicBezTo>
                  <a:cubicBezTo>
                    <a:pt x="0" y="20574"/>
                    <a:pt x="0" y="20574"/>
                    <a:pt x="0" y="20574"/>
                  </a:cubicBezTo>
                  <a:cubicBezTo>
                    <a:pt x="0" y="21142"/>
                    <a:pt x="588" y="21600"/>
                    <a:pt x="1316" y="21600"/>
                  </a:cubicBezTo>
                  <a:cubicBezTo>
                    <a:pt x="20284" y="21600"/>
                    <a:pt x="20284" y="21600"/>
                    <a:pt x="20284" y="21600"/>
                  </a:cubicBezTo>
                  <a:cubicBezTo>
                    <a:pt x="21012" y="21600"/>
                    <a:pt x="21600" y="21142"/>
                    <a:pt x="21600" y="20574"/>
                  </a:cubicBezTo>
                  <a:cubicBezTo>
                    <a:pt x="21600" y="1026"/>
                    <a:pt x="21600" y="1026"/>
                    <a:pt x="21600" y="1026"/>
                  </a:cubicBezTo>
                  <a:cubicBezTo>
                    <a:pt x="21600" y="458"/>
                    <a:pt x="21012" y="0"/>
                    <a:pt x="20284" y="0"/>
                  </a:cubicBezTo>
                  <a:close/>
                  <a:moveTo>
                    <a:pt x="20989" y="20574"/>
                  </a:moveTo>
                  <a:cubicBezTo>
                    <a:pt x="20989" y="20885"/>
                    <a:pt x="20683" y="21124"/>
                    <a:pt x="20284" y="21124"/>
                  </a:cubicBezTo>
                  <a:cubicBezTo>
                    <a:pt x="1316" y="21124"/>
                    <a:pt x="1316" y="21124"/>
                    <a:pt x="1316" y="21124"/>
                  </a:cubicBezTo>
                  <a:cubicBezTo>
                    <a:pt x="940" y="21124"/>
                    <a:pt x="611" y="20885"/>
                    <a:pt x="611" y="20574"/>
                  </a:cubicBezTo>
                  <a:cubicBezTo>
                    <a:pt x="611" y="1026"/>
                    <a:pt x="611" y="1026"/>
                    <a:pt x="611" y="1026"/>
                  </a:cubicBezTo>
                  <a:cubicBezTo>
                    <a:pt x="611" y="715"/>
                    <a:pt x="940" y="476"/>
                    <a:pt x="1316" y="476"/>
                  </a:cubicBezTo>
                  <a:cubicBezTo>
                    <a:pt x="20284" y="476"/>
                    <a:pt x="20284" y="476"/>
                    <a:pt x="20284" y="476"/>
                  </a:cubicBezTo>
                  <a:cubicBezTo>
                    <a:pt x="20683" y="476"/>
                    <a:pt x="20989" y="715"/>
                    <a:pt x="20989" y="1026"/>
                  </a:cubicBezTo>
                  <a:lnTo>
                    <a:pt x="20989" y="20574"/>
                  </a:lnTo>
                  <a:close/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4462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ru-RU"/>
            </a:p>
          </p:txBody>
        </p:sp>
        <p:sp>
          <p:nvSpPr>
            <p:cNvPr id="5141" name="AutoShape 7"/>
            <p:cNvSpPr>
              <a:spLocks/>
            </p:cNvSpPr>
            <p:nvPr/>
          </p:nvSpPr>
          <p:spPr bwMode="auto">
            <a:xfrm>
              <a:off x="72996" y="80857"/>
              <a:ext cx="155820" cy="155821"/>
            </a:xfrm>
            <a:custGeom>
              <a:avLst/>
              <a:gdLst>
                <a:gd name="T0" fmla="*/ 4054451 w 21600"/>
                <a:gd name="T1" fmla="*/ 4054556 h 21600"/>
                <a:gd name="T2" fmla="*/ 4054451 w 21600"/>
                <a:gd name="T3" fmla="*/ 4054556 h 21600"/>
                <a:gd name="T4" fmla="*/ 4054451 w 21600"/>
                <a:gd name="T5" fmla="*/ 4054556 h 21600"/>
                <a:gd name="T6" fmla="*/ 4054451 w 21600"/>
                <a:gd name="T7" fmla="*/ 40545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206" y="21600"/>
                  </a:moveTo>
                  <a:cubicBezTo>
                    <a:pt x="19486" y="21600"/>
                    <a:pt x="19486" y="21600"/>
                    <a:pt x="19486" y="21600"/>
                  </a:cubicBezTo>
                  <a:cubicBezTo>
                    <a:pt x="20681" y="21600"/>
                    <a:pt x="21600" y="20681"/>
                    <a:pt x="21600" y="19486"/>
                  </a:cubicBezTo>
                  <a:cubicBezTo>
                    <a:pt x="21600" y="2206"/>
                    <a:pt x="21600" y="2206"/>
                    <a:pt x="21600" y="2206"/>
                  </a:cubicBezTo>
                  <a:cubicBezTo>
                    <a:pt x="21600" y="1011"/>
                    <a:pt x="20681" y="0"/>
                    <a:pt x="19486" y="0"/>
                  </a:cubicBezTo>
                  <a:cubicBezTo>
                    <a:pt x="2206" y="0"/>
                    <a:pt x="2206" y="0"/>
                    <a:pt x="2206" y="0"/>
                  </a:cubicBezTo>
                  <a:cubicBezTo>
                    <a:pt x="1011" y="0"/>
                    <a:pt x="0" y="1011"/>
                    <a:pt x="0" y="2206"/>
                  </a:cubicBezTo>
                  <a:cubicBezTo>
                    <a:pt x="0" y="19486"/>
                    <a:pt x="0" y="19486"/>
                    <a:pt x="0" y="19486"/>
                  </a:cubicBezTo>
                  <a:cubicBezTo>
                    <a:pt x="0" y="20681"/>
                    <a:pt x="1011" y="21600"/>
                    <a:pt x="2206" y="21600"/>
                  </a:cubicBezTo>
                  <a:close/>
                  <a:moveTo>
                    <a:pt x="2390" y="2390"/>
                  </a:moveTo>
                  <a:cubicBezTo>
                    <a:pt x="19210" y="2390"/>
                    <a:pt x="19210" y="2390"/>
                    <a:pt x="19210" y="2390"/>
                  </a:cubicBezTo>
                  <a:cubicBezTo>
                    <a:pt x="19210" y="19210"/>
                    <a:pt x="19210" y="19210"/>
                    <a:pt x="19210" y="19210"/>
                  </a:cubicBezTo>
                  <a:cubicBezTo>
                    <a:pt x="2390" y="19210"/>
                    <a:pt x="2390" y="19210"/>
                    <a:pt x="2390" y="19210"/>
                  </a:cubicBezTo>
                  <a:lnTo>
                    <a:pt x="2390" y="2390"/>
                  </a:lnTo>
                  <a:close/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4462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ru-RU"/>
            </a:p>
          </p:txBody>
        </p:sp>
        <p:sp>
          <p:nvSpPr>
            <p:cNvPr id="5142" name="AutoShape 8"/>
            <p:cNvSpPr>
              <a:spLocks/>
            </p:cNvSpPr>
            <p:nvPr/>
          </p:nvSpPr>
          <p:spPr bwMode="auto">
            <a:xfrm>
              <a:off x="72996" y="544947"/>
              <a:ext cx="155820" cy="155820"/>
            </a:xfrm>
            <a:custGeom>
              <a:avLst/>
              <a:gdLst>
                <a:gd name="T0" fmla="*/ 4054451 w 21600"/>
                <a:gd name="T1" fmla="*/ 4054451 h 21600"/>
                <a:gd name="T2" fmla="*/ 4054451 w 21600"/>
                <a:gd name="T3" fmla="*/ 4054451 h 21600"/>
                <a:gd name="T4" fmla="*/ 4054451 w 21600"/>
                <a:gd name="T5" fmla="*/ 4054451 h 21600"/>
                <a:gd name="T6" fmla="*/ 4054451 w 21600"/>
                <a:gd name="T7" fmla="*/ 405445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486" y="0"/>
                  </a:moveTo>
                  <a:cubicBezTo>
                    <a:pt x="2206" y="0"/>
                    <a:pt x="2206" y="0"/>
                    <a:pt x="2206" y="0"/>
                  </a:cubicBezTo>
                  <a:cubicBezTo>
                    <a:pt x="1011" y="0"/>
                    <a:pt x="0" y="919"/>
                    <a:pt x="0" y="2114"/>
                  </a:cubicBezTo>
                  <a:cubicBezTo>
                    <a:pt x="0" y="19394"/>
                    <a:pt x="0" y="19394"/>
                    <a:pt x="0" y="19394"/>
                  </a:cubicBezTo>
                  <a:cubicBezTo>
                    <a:pt x="0" y="20589"/>
                    <a:pt x="1011" y="21600"/>
                    <a:pt x="2206" y="21600"/>
                  </a:cubicBezTo>
                  <a:cubicBezTo>
                    <a:pt x="19486" y="21600"/>
                    <a:pt x="19486" y="21600"/>
                    <a:pt x="19486" y="21600"/>
                  </a:cubicBezTo>
                  <a:cubicBezTo>
                    <a:pt x="20681" y="21600"/>
                    <a:pt x="21600" y="20589"/>
                    <a:pt x="21600" y="19394"/>
                  </a:cubicBezTo>
                  <a:cubicBezTo>
                    <a:pt x="21600" y="2114"/>
                    <a:pt x="21600" y="2114"/>
                    <a:pt x="21600" y="2114"/>
                  </a:cubicBezTo>
                  <a:cubicBezTo>
                    <a:pt x="21600" y="919"/>
                    <a:pt x="20681" y="0"/>
                    <a:pt x="19486" y="0"/>
                  </a:cubicBezTo>
                  <a:close/>
                  <a:moveTo>
                    <a:pt x="19210" y="19210"/>
                  </a:moveTo>
                  <a:cubicBezTo>
                    <a:pt x="2390" y="19210"/>
                    <a:pt x="2390" y="19210"/>
                    <a:pt x="2390" y="19210"/>
                  </a:cubicBezTo>
                  <a:cubicBezTo>
                    <a:pt x="2390" y="2390"/>
                    <a:pt x="2390" y="2390"/>
                    <a:pt x="2390" y="2390"/>
                  </a:cubicBezTo>
                  <a:cubicBezTo>
                    <a:pt x="19210" y="2390"/>
                    <a:pt x="19210" y="2390"/>
                    <a:pt x="19210" y="2390"/>
                  </a:cubicBezTo>
                  <a:lnTo>
                    <a:pt x="19210" y="19210"/>
                  </a:lnTo>
                  <a:close/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4462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ru-RU"/>
            </a:p>
          </p:txBody>
        </p:sp>
        <p:sp>
          <p:nvSpPr>
            <p:cNvPr id="5143" name="AutoShape 9"/>
            <p:cNvSpPr>
              <a:spLocks/>
            </p:cNvSpPr>
            <p:nvPr/>
          </p:nvSpPr>
          <p:spPr bwMode="auto">
            <a:xfrm>
              <a:off x="72996" y="405130"/>
              <a:ext cx="56152" cy="63733"/>
            </a:xfrm>
            <a:custGeom>
              <a:avLst/>
              <a:gdLst>
                <a:gd name="T0" fmla="*/ 189739 w 21600"/>
                <a:gd name="T1" fmla="*/ 277436 h 21600"/>
                <a:gd name="T2" fmla="*/ 189739 w 21600"/>
                <a:gd name="T3" fmla="*/ 277436 h 21600"/>
                <a:gd name="T4" fmla="*/ 189739 w 21600"/>
                <a:gd name="T5" fmla="*/ 277436 h 21600"/>
                <a:gd name="T6" fmla="*/ 189739 w 21600"/>
                <a:gd name="T7" fmla="*/ 2774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6200"/>
                    <a:pt x="0" y="16200"/>
                    <a:pt x="0" y="16200"/>
                  </a:cubicBezTo>
                  <a:cubicBezTo>
                    <a:pt x="0" y="19125"/>
                    <a:pt x="2795" y="21600"/>
                    <a:pt x="6099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075" y="19575"/>
                    <a:pt x="18296" y="17550"/>
                    <a:pt x="16772" y="15750"/>
                  </a:cubicBezTo>
                  <a:cubicBezTo>
                    <a:pt x="6607" y="15750"/>
                    <a:pt x="6607" y="15750"/>
                    <a:pt x="6607" y="15750"/>
                  </a:cubicBezTo>
                  <a:cubicBezTo>
                    <a:pt x="6607" y="5625"/>
                    <a:pt x="6607" y="5625"/>
                    <a:pt x="6607" y="5625"/>
                  </a:cubicBezTo>
                  <a:cubicBezTo>
                    <a:pt x="4574" y="3600"/>
                    <a:pt x="2287" y="1800"/>
                    <a:pt x="0" y="0"/>
                  </a:cubicBezTo>
                  <a:close/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4462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ru-RU"/>
            </a:p>
          </p:txBody>
        </p:sp>
        <p:sp>
          <p:nvSpPr>
            <p:cNvPr id="5144" name="AutoShape 10"/>
            <p:cNvSpPr>
              <a:spLocks/>
            </p:cNvSpPr>
            <p:nvPr/>
          </p:nvSpPr>
          <p:spPr bwMode="auto">
            <a:xfrm>
              <a:off x="120724" y="312917"/>
              <a:ext cx="68225" cy="17377"/>
            </a:xfrm>
            <a:custGeom>
              <a:avLst/>
              <a:gdLst>
                <a:gd name="T0" fmla="*/ 340329 w 21600"/>
                <a:gd name="T1" fmla="*/ 5623 h 21600"/>
                <a:gd name="T2" fmla="*/ 340329 w 21600"/>
                <a:gd name="T3" fmla="*/ 5623 h 21600"/>
                <a:gd name="T4" fmla="*/ 340329 w 21600"/>
                <a:gd name="T5" fmla="*/ 5623 h 21600"/>
                <a:gd name="T6" fmla="*/ 340329 w 21600"/>
                <a:gd name="T7" fmla="*/ 562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986" y="21600"/>
                  </a:moveTo>
                  <a:cubicBezTo>
                    <a:pt x="18454" y="14954"/>
                    <a:pt x="19922" y="7477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68" y="7477"/>
                    <a:pt x="2517" y="14123"/>
                    <a:pt x="3775" y="21600"/>
                  </a:cubicBezTo>
                  <a:lnTo>
                    <a:pt x="16986" y="21600"/>
                  </a:lnTo>
                  <a:close/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4462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ru-RU"/>
            </a:p>
          </p:txBody>
        </p:sp>
        <p:sp>
          <p:nvSpPr>
            <p:cNvPr id="5145" name="AutoShape 11"/>
            <p:cNvSpPr>
              <a:spLocks/>
            </p:cNvSpPr>
            <p:nvPr/>
          </p:nvSpPr>
          <p:spPr bwMode="auto">
            <a:xfrm>
              <a:off x="165645" y="399234"/>
              <a:ext cx="63171" cy="69629"/>
            </a:xfrm>
            <a:custGeom>
              <a:avLst/>
              <a:gdLst>
                <a:gd name="T0" fmla="*/ 270161 w 21600"/>
                <a:gd name="T1" fmla="*/ 361774 h 21600"/>
                <a:gd name="T2" fmla="*/ 270161 w 21600"/>
                <a:gd name="T3" fmla="*/ 361774 h 21600"/>
                <a:gd name="T4" fmla="*/ 270161 w 21600"/>
                <a:gd name="T5" fmla="*/ 361774 h 21600"/>
                <a:gd name="T6" fmla="*/ 270161 w 21600"/>
                <a:gd name="T7" fmla="*/ 3617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688" y="16251"/>
                  </a:moveTo>
                  <a:cubicBezTo>
                    <a:pt x="4547" y="16251"/>
                    <a:pt x="4547" y="16251"/>
                    <a:pt x="4547" y="16251"/>
                  </a:cubicBezTo>
                  <a:cubicBezTo>
                    <a:pt x="2501" y="18514"/>
                    <a:pt x="909" y="20366"/>
                    <a:pt x="0" y="21600"/>
                  </a:cubicBezTo>
                  <a:cubicBezTo>
                    <a:pt x="16371" y="21600"/>
                    <a:pt x="16371" y="21600"/>
                    <a:pt x="16371" y="21600"/>
                  </a:cubicBezTo>
                  <a:cubicBezTo>
                    <a:pt x="19326" y="21600"/>
                    <a:pt x="21600" y="19337"/>
                    <a:pt x="21600" y="1666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554" y="1646"/>
                    <a:pt x="17507" y="3497"/>
                    <a:pt x="15688" y="5143"/>
                  </a:cubicBezTo>
                  <a:lnTo>
                    <a:pt x="15688" y="16251"/>
                  </a:lnTo>
                  <a:close/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4462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ru-RU"/>
            </a:p>
          </p:txBody>
        </p:sp>
        <p:sp>
          <p:nvSpPr>
            <p:cNvPr id="5146" name="AutoShape 12"/>
            <p:cNvSpPr>
              <a:spLocks/>
            </p:cNvSpPr>
            <p:nvPr/>
          </p:nvSpPr>
          <p:spPr bwMode="auto">
            <a:xfrm>
              <a:off x="27233" y="160311"/>
              <a:ext cx="461002" cy="304340"/>
            </a:xfrm>
            <a:custGeom>
              <a:avLst/>
              <a:gdLst>
                <a:gd name="T0" fmla="*/ 104995553 w 21600"/>
                <a:gd name="T1" fmla="*/ 30209225 h 21600"/>
                <a:gd name="T2" fmla="*/ 104995553 w 21600"/>
                <a:gd name="T3" fmla="*/ 30209225 h 21600"/>
                <a:gd name="T4" fmla="*/ 104995553 w 21600"/>
                <a:gd name="T5" fmla="*/ 30209225 h 21600"/>
                <a:gd name="T6" fmla="*/ 104995553 w 21600"/>
                <a:gd name="T7" fmla="*/ 302092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656" y="21600"/>
                  </a:moveTo>
                  <a:cubicBezTo>
                    <a:pt x="5656" y="21600"/>
                    <a:pt x="11064" y="8894"/>
                    <a:pt x="21600" y="6824"/>
                  </a:cubicBezTo>
                  <a:cubicBezTo>
                    <a:pt x="18710" y="0"/>
                    <a:pt x="18710" y="0"/>
                    <a:pt x="18710" y="0"/>
                  </a:cubicBezTo>
                  <a:cubicBezTo>
                    <a:pt x="8889" y="7341"/>
                    <a:pt x="5687" y="16706"/>
                    <a:pt x="5687" y="16706"/>
                  </a:cubicBezTo>
                  <a:cubicBezTo>
                    <a:pt x="5687" y="16706"/>
                    <a:pt x="3792" y="10306"/>
                    <a:pt x="1896" y="8706"/>
                  </a:cubicBezTo>
                  <a:cubicBezTo>
                    <a:pt x="0" y="13129"/>
                    <a:pt x="0" y="13129"/>
                    <a:pt x="0" y="13129"/>
                  </a:cubicBezTo>
                  <a:cubicBezTo>
                    <a:pt x="0" y="13129"/>
                    <a:pt x="3325" y="16424"/>
                    <a:pt x="5656" y="21600"/>
                  </a:cubicBezTo>
                  <a:close/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4462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ru-RU"/>
            </a:p>
          </p:txBody>
        </p:sp>
        <p:sp>
          <p:nvSpPr>
            <p:cNvPr id="5147" name="Rectangle 13"/>
            <p:cNvSpPr>
              <a:spLocks/>
            </p:cNvSpPr>
            <p:nvPr/>
          </p:nvSpPr>
          <p:spPr bwMode="auto">
            <a:xfrm>
              <a:off x="289178" y="592675"/>
              <a:ext cx="233590" cy="17407"/>
            </a:xfrm>
            <a:prstGeom prst="rect">
              <a:avLst/>
            </a:prstGeom>
            <a:solidFill>
              <a:srgbClr val="C55A11"/>
            </a:solidFill>
            <a:ln w="9525">
              <a:solidFill>
                <a:srgbClr val="44627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5148" name="Rectangle 14"/>
            <p:cNvSpPr>
              <a:spLocks/>
            </p:cNvSpPr>
            <p:nvPr/>
          </p:nvSpPr>
          <p:spPr bwMode="auto">
            <a:xfrm>
              <a:off x="289178" y="635225"/>
              <a:ext cx="148520" cy="17376"/>
            </a:xfrm>
            <a:prstGeom prst="rect">
              <a:avLst/>
            </a:prstGeom>
            <a:solidFill>
              <a:srgbClr val="C55A11"/>
            </a:solidFill>
            <a:ln w="9525">
              <a:solidFill>
                <a:srgbClr val="44627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5149" name="Rectangle 15"/>
            <p:cNvSpPr>
              <a:spLocks/>
            </p:cNvSpPr>
            <p:nvPr/>
          </p:nvSpPr>
          <p:spPr bwMode="auto">
            <a:xfrm>
              <a:off x="289178" y="129147"/>
              <a:ext cx="233590" cy="17407"/>
            </a:xfrm>
            <a:prstGeom prst="rect">
              <a:avLst/>
            </a:prstGeom>
            <a:solidFill>
              <a:srgbClr val="C55A11"/>
            </a:solidFill>
            <a:ln w="9525">
              <a:solidFill>
                <a:srgbClr val="44627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5150" name="Rectangle 16"/>
            <p:cNvSpPr>
              <a:spLocks/>
            </p:cNvSpPr>
            <p:nvPr/>
          </p:nvSpPr>
          <p:spPr bwMode="auto">
            <a:xfrm>
              <a:off x="289178" y="171541"/>
              <a:ext cx="48290" cy="17407"/>
            </a:xfrm>
            <a:prstGeom prst="rect">
              <a:avLst/>
            </a:prstGeom>
            <a:solidFill>
              <a:srgbClr val="C55A11"/>
            </a:solidFill>
            <a:ln w="9525">
              <a:solidFill>
                <a:srgbClr val="44627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5151" name="Rectangle 17"/>
            <p:cNvSpPr>
              <a:spLocks/>
            </p:cNvSpPr>
            <p:nvPr/>
          </p:nvSpPr>
          <p:spPr bwMode="auto">
            <a:xfrm>
              <a:off x="289178" y="360646"/>
              <a:ext cx="199056" cy="17376"/>
            </a:xfrm>
            <a:prstGeom prst="rect">
              <a:avLst/>
            </a:prstGeom>
            <a:solidFill>
              <a:srgbClr val="C55A11"/>
            </a:solidFill>
            <a:ln w="9525">
              <a:solidFill>
                <a:srgbClr val="44627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5152" name="Rectangle 18"/>
            <p:cNvSpPr>
              <a:spLocks/>
            </p:cNvSpPr>
            <p:nvPr/>
          </p:nvSpPr>
          <p:spPr bwMode="auto">
            <a:xfrm>
              <a:off x="289178" y="403726"/>
              <a:ext cx="113986" cy="17407"/>
            </a:xfrm>
            <a:prstGeom prst="rect">
              <a:avLst/>
            </a:prstGeom>
            <a:solidFill>
              <a:srgbClr val="C55A11"/>
            </a:solidFill>
            <a:ln w="9525">
              <a:solidFill>
                <a:srgbClr val="44627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794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eaLnBrk="1"/>
              <a:endParaRPr lang="ru-RU" altLang="ru-RU"/>
            </a:p>
          </p:txBody>
        </p:sp>
      </p:grpSp>
      <p:pic>
        <p:nvPicPr>
          <p:cNvPr id="5125" name="Picture 19" descr="X:\Users\Inga\Gemius\Webinar\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8227" r="18004" b="12758"/>
          <a:stretch>
            <a:fillRect/>
          </a:stretch>
        </p:blipFill>
        <p:spPr bwMode="auto">
          <a:xfrm>
            <a:off x="6003925" y="2184400"/>
            <a:ext cx="231775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AutoShape 20"/>
          <p:cNvSpPr>
            <a:spLocks/>
          </p:cNvSpPr>
          <p:nvPr/>
        </p:nvSpPr>
        <p:spPr bwMode="auto">
          <a:xfrm rot="5400000">
            <a:off x="1962150" y="2781301"/>
            <a:ext cx="173037" cy="150812"/>
          </a:xfrm>
          <a:custGeom>
            <a:avLst/>
            <a:gdLst>
              <a:gd name="T0" fmla="*/ 5552413 w 21600"/>
              <a:gd name="T1" fmla="*/ 3675952 h 21600"/>
              <a:gd name="T2" fmla="*/ 5552413 w 21600"/>
              <a:gd name="T3" fmla="*/ 3675952 h 21600"/>
              <a:gd name="T4" fmla="*/ 5552413 w 21600"/>
              <a:gd name="T5" fmla="*/ 3675952 h 21600"/>
              <a:gd name="T6" fmla="*/ 5552413 w 21600"/>
              <a:gd name="T7" fmla="*/ 367595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5D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endParaRPr lang="ru-RU"/>
          </a:p>
        </p:txBody>
      </p:sp>
      <p:sp>
        <p:nvSpPr>
          <p:cNvPr id="5127" name="AutoShape 21"/>
          <p:cNvSpPr>
            <a:spLocks/>
          </p:cNvSpPr>
          <p:nvPr/>
        </p:nvSpPr>
        <p:spPr bwMode="auto">
          <a:xfrm rot="5400000">
            <a:off x="5418932" y="2782094"/>
            <a:ext cx="173037" cy="149225"/>
          </a:xfrm>
          <a:custGeom>
            <a:avLst/>
            <a:gdLst>
              <a:gd name="T0" fmla="*/ 5552413 w 21600"/>
              <a:gd name="T1" fmla="*/ 3561151 h 21600"/>
              <a:gd name="T2" fmla="*/ 5552413 w 21600"/>
              <a:gd name="T3" fmla="*/ 3561151 h 21600"/>
              <a:gd name="T4" fmla="*/ 5552413 w 21600"/>
              <a:gd name="T5" fmla="*/ 3561151 h 21600"/>
              <a:gd name="T6" fmla="*/ 5552413 w 21600"/>
              <a:gd name="T7" fmla="*/ 356115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5D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endParaRPr lang="ru-RU"/>
          </a:p>
        </p:txBody>
      </p:sp>
      <p:sp>
        <p:nvSpPr>
          <p:cNvPr id="5128" name="Rectangle 22"/>
          <p:cNvSpPr>
            <a:spLocks/>
          </p:cNvSpPr>
          <p:nvPr/>
        </p:nvSpPr>
        <p:spPr bwMode="auto">
          <a:xfrm>
            <a:off x="6321425" y="1331913"/>
            <a:ext cx="1684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600"/>
              </a:spcBef>
            </a:pPr>
            <a:r>
              <a:rPr lang="ru-RU" altLang="ru-RU" sz="1500">
                <a:solidFill>
                  <a:srgbClr val="446276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Медийное размещение</a:t>
            </a:r>
          </a:p>
        </p:txBody>
      </p:sp>
      <p:sp>
        <p:nvSpPr>
          <p:cNvPr id="5129" name="Rectangle 23"/>
          <p:cNvSpPr>
            <a:spLocks/>
          </p:cNvSpPr>
          <p:nvPr/>
        </p:nvSpPr>
        <p:spPr bwMode="auto">
          <a:xfrm>
            <a:off x="3452813" y="1331913"/>
            <a:ext cx="10636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600"/>
              </a:spcBef>
            </a:pPr>
            <a:r>
              <a:rPr lang="ru-RU" altLang="ru-RU" sz="1500">
                <a:solidFill>
                  <a:srgbClr val="446276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DMP партнера</a:t>
            </a:r>
          </a:p>
        </p:txBody>
      </p:sp>
      <p:sp>
        <p:nvSpPr>
          <p:cNvPr id="5130" name="Rectangle 24"/>
          <p:cNvSpPr>
            <a:spLocks/>
          </p:cNvSpPr>
          <p:nvPr/>
        </p:nvSpPr>
        <p:spPr bwMode="auto">
          <a:xfrm>
            <a:off x="434975" y="1331913"/>
            <a:ext cx="1214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600"/>
              </a:spcBef>
            </a:pPr>
            <a:r>
              <a:rPr lang="ru-RU" altLang="ru-RU" sz="1500">
                <a:solidFill>
                  <a:srgbClr val="446276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Панелисты OMI</a:t>
            </a:r>
          </a:p>
        </p:txBody>
      </p:sp>
      <p:pic>
        <p:nvPicPr>
          <p:cNvPr id="5131" name="Picture 25" descr="Data Configuration-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617788"/>
            <a:ext cx="4778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32" name="Picture 26" descr="logo-webora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789488"/>
            <a:ext cx="933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133" name="Group 27"/>
          <p:cNvGrpSpPr>
            <a:grpSpLocks/>
          </p:cNvGrpSpPr>
          <p:nvPr/>
        </p:nvGrpSpPr>
        <p:grpSpPr bwMode="auto">
          <a:xfrm>
            <a:off x="3279775" y="2157413"/>
            <a:ext cx="1495425" cy="1368425"/>
            <a:chOff x="0" y="0"/>
            <a:chExt cx="1494868" cy="1369694"/>
          </a:xfrm>
        </p:grpSpPr>
        <p:grpSp>
          <p:nvGrpSpPr>
            <p:cNvPr id="5134" name="Group 28"/>
            <p:cNvGrpSpPr>
              <a:grpSpLocks/>
            </p:cNvGrpSpPr>
            <p:nvPr/>
          </p:nvGrpSpPr>
          <p:grpSpPr bwMode="auto">
            <a:xfrm>
              <a:off x="0" y="0"/>
              <a:ext cx="1494868" cy="633920"/>
              <a:chOff x="0" y="0"/>
              <a:chExt cx="1494868" cy="633920"/>
            </a:xfrm>
          </p:grpSpPr>
          <p:sp>
            <p:nvSpPr>
              <p:cNvPr id="5138" name="Rectangle 29"/>
              <p:cNvSpPr>
                <a:spLocks/>
              </p:cNvSpPr>
              <p:nvPr/>
            </p:nvSpPr>
            <p:spPr bwMode="auto">
              <a:xfrm>
                <a:off x="74887" y="62916"/>
                <a:ext cx="1345093" cy="492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rIns="45720">
                <a:spAutoFit/>
              </a:bodyPr>
              <a:lstStyle>
                <a:lvl1pPr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1pPr>
                <a:lvl2pPr marL="742950" indent="-28575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2pPr>
                <a:lvl3pPr marL="11430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3pPr>
                <a:lvl4pPr marL="16002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4pPr>
                <a:lvl5pPr marL="20574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9pPr>
              </a:lstStyle>
              <a:p>
                <a:pPr algn="ctr" defTabSz="914400" eaLnBrk="1">
                  <a:spcBef>
                    <a:spcPts val="600"/>
                  </a:spcBef>
                </a:pPr>
                <a:r>
                  <a:rPr lang="ru-RU" altLang="ru-RU" sz="1400">
                    <a:solidFill>
                      <a:srgbClr val="44627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Анализ аудитории</a:t>
                </a:r>
              </a:p>
            </p:txBody>
          </p:sp>
          <p:sp>
            <p:nvSpPr>
              <p:cNvPr id="5139" name="AutoShape 30"/>
              <p:cNvSpPr>
                <a:spLocks/>
              </p:cNvSpPr>
              <p:nvPr/>
            </p:nvSpPr>
            <p:spPr bwMode="auto">
              <a:xfrm>
                <a:off x="0" y="0"/>
                <a:ext cx="1494868" cy="633920"/>
              </a:xfrm>
              <a:prstGeom prst="roundRect">
                <a:avLst>
                  <a:gd name="adj" fmla="val 12120"/>
                </a:avLst>
              </a:prstGeom>
              <a:noFill/>
              <a:ln w="12700">
                <a:solidFill>
                  <a:srgbClr val="4C728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1pPr>
                <a:lvl2pPr marL="742950" indent="-28575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2pPr>
                <a:lvl3pPr marL="11430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3pPr>
                <a:lvl4pPr marL="16002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4pPr>
                <a:lvl5pPr marL="20574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9pPr>
              </a:lstStyle>
              <a:p>
                <a:pPr algn="ctr" defTabSz="914400" eaLnBrk="1"/>
                <a:endParaRPr lang="ru-RU" altLang="ru-RU" sz="1800">
                  <a:solidFill>
                    <a:srgbClr val="446276"/>
                  </a:solidFill>
                </a:endParaRPr>
              </a:p>
            </p:txBody>
          </p:sp>
        </p:grpSp>
        <p:grpSp>
          <p:nvGrpSpPr>
            <p:cNvPr id="5135" name="Group 31"/>
            <p:cNvGrpSpPr>
              <a:grpSpLocks/>
            </p:cNvGrpSpPr>
            <p:nvPr/>
          </p:nvGrpSpPr>
          <p:grpSpPr bwMode="auto">
            <a:xfrm>
              <a:off x="0" y="735773"/>
              <a:ext cx="1494868" cy="633921"/>
              <a:chOff x="0" y="0"/>
              <a:chExt cx="1494868" cy="633920"/>
            </a:xfrm>
          </p:grpSpPr>
          <p:sp>
            <p:nvSpPr>
              <p:cNvPr id="5136" name="Rectangle 32"/>
              <p:cNvSpPr>
                <a:spLocks/>
              </p:cNvSpPr>
              <p:nvPr/>
            </p:nvSpPr>
            <p:spPr bwMode="auto">
              <a:xfrm>
                <a:off x="31769" y="71412"/>
                <a:ext cx="1345092" cy="492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rIns="45720">
                <a:spAutoFit/>
              </a:bodyPr>
              <a:lstStyle>
                <a:lvl1pPr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1pPr>
                <a:lvl2pPr marL="742950" indent="-28575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2pPr>
                <a:lvl3pPr marL="11430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3pPr>
                <a:lvl4pPr marL="16002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4pPr>
                <a:lvl5pPr marL="20574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9pPr>
              </a:lstStyle>
              <a:p>
                <a:pPr algn="ctr" defTabSz="914400" eaLnBrk="1">
                  <a:spcBef>
                    <a:spcPts val="600"/>
                  </a:spcBef>
                </a:pPr>
                <a:r>
                  <a:rPr lang="ru-RU" altLang="ru-RU" sz="1400">
                    <a:solidFill>
                      <a:srgbClr val="446276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Построение look-alike</a:t>
                </a:r>
              </a:p>
            </p:txBody>
          </p:sp>
          <p:sp>
            <p:nvSpPr>
              <p:cNvPr id="5137" name="AutoShape 33"/>
              <p:cNvSpPr>
                <a:spLocks/>
              </p:cNvSpPr>
              <p:nvPr/>
            </p:nvSpPr>
            <p:spPr bwMode="auto">
              <a:xfrm>
                <a:off x="0" y="0"/>
                <a:ext cx="1494868" cy="633920"/>
              </a:xfrm>
              <a:prstGeom prst="roundRect">
                <a:avLst>
                  <a:gd name="adj" fmla="val 12120"/>
                </a:avLst>
              </a:prstGeom>
              <a:noFill/>
              <a:ln w="12700">
                <a:solidFill>
                  <a:srgbClr val="4C728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1pPr>
                <a:lvl2pPr marL="742950" indent="-28575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2pPr>
                <a:lvl3pPr marL="11430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3pPr>
                <a:lvl4pPr marL="16002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4pPr>
                <a:lvl5pPr marL="2057400" indent="-228600" eaLnBrk="0"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9pPr>
              </a:lstStyle>
              <a:p>
                <a:pPr algn="ctr" defTabSz="914400" eaLnBrk="1"/>
                <a:endParaRPr lang="ru-RU" altLang="ru-RU" sz="1800">
                  <a:solidFill>
                    <a:srgbClr val="446276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314325" y="361950"/>
            <a:ext cx="7415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/>
            <a:r>
              <a:rPr lang="ru-RU" altLang="ru-RU" sz="2400" b="1">
                <a:solidFill>
                  <a:srgbClr val="FFFFFF"/>
                </a:solidFill>
              </a:rPr>
              <a:t>КАК ЭТО РАБОТАЕТ</a:t>
            </a:r>
          </a:p>
        </p:txBody>
      </p:sp>
      <p:sp>
        <p:nvSpPr>
          <p:cNvPr id="6147" name="AutoShape 2"/>
          <p:cNvSpPr>
            <a:spLocks/>
          </p:cNvSpPr>
          <p:nvPr/>
        </p:nvSpPr>
        <p:spPr bwMode="auto">
          <a:xfrm>
            <a:off x="246063" y="1103313"/>
            <a:ext cx="2074862" cy="463550"/>
          </a:xfrm>
          <a:prstGeom prst="roundRect">
            <a:avLst>
              <a:gd name="adj" fmla="val 12009"/>
            </a:avLst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endParaRPr lang="ru-RU" altLang="ru-RU" sz="1800">
              <a:solidFill>
                <a:srgbClr val="446276"/>
              </a:solidFill>
            </a:endParaRPr>
          </a:p>
        </p:txBody>
      </p:sp>
      <p:sp>
        <p:nvSpPr>
          <p:cNvPr id="6148" name="Rectangle 3"/>
          <p:cNvSpPr>
            <a:spLocks/>
          </p:cNvSpPr>
          <p:nvPr/>
        </p:nvSpPr>
        <p:spPr bwMode="auto">
          <a:xfrm>
            <a:off x="336550" y="1112838"/>
            <a:ext cx="1895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1200"/>
              </a:spcBef>
            </a:pPr>
            <a:r>
              <a:rPr lang="ru-RU" altLang="ru-RU" sz="1200">
                <a:solidFill>
                  <a:srgbClr val="334B5B"/>
                </a:solidFill>
              </a:rPr>
              <a:t>Определение сегмента с помощью онлайн панели</a:t>
            </a:r>
          </a:p>
        </p:txBody>
      </p:sp>
      <p:sp>
        <p:nvSpPr>
          <p:cNvPr id="6149" name="AutoShape 4"/>
          <p:cNvSpPr>
            <a:spLocks/>
          </p:cNvSpPr>
          <p:nvPr/>
        </p:nvSpPr>
        <p:spPr bwMode="auto">
          <a:xfrm>
            <a:off x="3225800" y="1103313"/>
            <a:ext cx="2074863" cy="463550"/>
          </a:xfrm>
          <a:prstGeom prst="roundRect">
            <a:avLst>
              <a:gd name="adj" fmla="val 12009"/>
            </a:avLst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endParaRPr lang="ru-RU" altLang="ru-RU" sz="1800">
              <a:solidFill>
                <a:srgbClr val="446276"/>
              </a:solidFill>
            </a:endParaRPr>
          </a:p>
        </p:txBody>
      </p:sp>
      <p:sp>
        <p:nvSpPr>
          <p:cNvPr id="6150" name="Rectangle 5"/>
          <p:cNvSpPr>
            <a:spLocks/>
          </p:cNvSpPr>
          <p:nvPr/>
        </p:nvSpPr>
        <p:spPr bwMode="auto">
          <a:xfrm>
            <a:off x="3316288" y="1112838"/>
            <a:ext cx="189547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1200"/>
              </a:spcBef>
            </a:pPr>
            <a:r>
              <a:rPr lang="ru-RU" altLang="ru-RU" sz="1200">
                <a:solidFill>
                  <a:srgbClr val="334B5B"/>
                </a:solidFill>
              </a:rPr>
              <a:t>Загрузка сегмента в DMP и его анализ</a:t>
            </a:r>
          </a:p>
        </p:txBody>
      </p:sp>
      <p:sp>
        <p:nvSpPr>
          <p:cNvPr id="6151" name="AutoShape 6"/>
          <p:cNvSpPr>
            <a:spLocks/>
          </p:cNvSpPr>
          <p:nvPr/>
        </p:nvSpPr>
        <p:spPr bwMode="auto">
          <a:xfrm>
            <a:off x="5989638" y="1103313"/>
            <a:ext cx="2151062" cy="463550"/>
          </a:xfrm>
          <a:prstGeom prst="roundRect">
            <a:avLst>
              <a:gd name="adj" fmla="val 12009"/>
            </a:avLst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endParaRPr lang="ru-RU" altLang="ru-RU" sz="1800">
              <a:solidFill>
                <a:srgbClr val="446276"/>
              </a:solidFill>
            </a:endParaRPr>
          </a:p>
        </p:txBody>
      </p:sp>
      <p:sp>
        <p:nvSpPr>
          <p:cNvPr id="6152" name="Rectangle 7"/>
          <p:cNvSpPr>
            <a:spLocks/>
          </p:cNvSpPr>
          <p:nvPr/>
        </p:nvSpPr>
        <p:spPr bwMode="auto">
          <a:xfrm>
            <a:off x="6053138" y="1103313"/>
            <a:ext cx="20256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1200"/>
              </a:spcBef>
            </a:pPr>
            <a:r>
              <a:rPr lang="ru-RU" altLang="ru-RU" sz="1200">
                <a:solidFill>
                  <a:srgbClr val="334B5B"/>
                </a:solidFill>
              </a:rPr>
              <a:t>Расширение сегмента до млн и размещение на него</a:t>
            </a:r>
          </a:p>
        </p:txBody>
      </p:sp>
      <p:sp>
        <p:nvSpPr>
          <p:cNvPr id="6153" name="AutoShape 8"/>
          <p:cNvSpPr>
            <a:spLocks/>
          </p:cNvSpPr>
          <p:nvPr/>
        </p:nvSpPr>
        <p:spPr bwMode="auto">
          <a:xfrm>
            <a:off x="271463" y="3895725"/>
            <a:ext cx="2513012" cy="1087438"/>
          </a:xfrm>
          <a:prstGeom prst="roundRect">
            <a:avLst>
              <a:gd name="adj" fmla="val 5676"/>
            </a:avLst>
          </a:prstGeom>
          <a:noFill/>
          <a:ln w="12700">
            <a:solidFill>
              <a:srgbClr val="4C7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endParaRPr lang="ru-RU" altLang="ru-RU" sz="1800">
              <a:solidFill>
                <a:srgbClr val="446276"/>
              </a:solidFill>
            </a:endParaRPr>
          </a:p>
        </p:txBody>
      </p:sp>
      <p:sp>
        <p:nvSpPr>
          <p:cNvPr id="6154" name="Rectangle 9"/>
          <p:cNvSpPr>
            <a:spLocks/>
          </p:cNvSpPr>
          <p:nvPr/>
        </p:nvSpPr>
        <p:spPr bwMode="auto">
          <a:xfrm>
            <a:off x="295275" y="3875088"/>
            <a:ext cx="24669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1200"/>
              </a:spcBef>
            </a:pPr>
            <a:r>
              <a:rPr lang="ru-RU" altLang="ru-RU" sz="1100">
                <a:solidFill>
                  <a:srgbClr val="424242"/>
                </a:solidFill>
              </a:rPr>
              <a:t>С помощью анкетирования или анализа профильных данных панелистов находим аудиторию, соответствующую заданным критериям (например, планирующие покупку автомобиля)</a:t>
            </a:r>
            <a:endParaRPr lang="en-US" altLang="ru-RU" sz="1100">
              <a:solidFill>
                <a:srgbClr val="424242"/>
              </a:solidFill>
            </a:endParaRPr>
          </a:p>
        </p:txBody>
      </p:sp>
      <p:sp>
        <p:nvSpPr>
          <p:cNvPr id="6155" name="AutoShape 10"/>
          <p:cNvSpPr>
            <a:spLocks/>
          </p:cNvSpPr>
          <p:nvPr/>
        </p:nvSpPr>
        <p:spPr bwMode="auto">
          <a:xfrm>
            <a:off x="3113088" y="3895725"/>
            <a:ext cx="2513012" cy="841375"/>
          </a:xfrm>
          <a:prstGeom prst="roundRect">
            <a:avLst>
              <a:gd name="adj" fmla="val 7120"/>
            </a:avLst>
          </a:prstGeom>
          <a:noFill/>
          <a:ln w="12700">
            <a:solidFill>
              <a:srgbClr val="4C7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endParaRPr lang="ru-RU" altLang="ru-RU" sz="1800">
              <a:solidFill>
                <a:srgbClr val="446276"/>
              </a:solidFill>
            </a:endParaRPr>
          </a:p>
        </p:txBody>
      </p:sp>
      <p:sp>
        <p:nvSpPr>
          <p:cNvPr id="6156" name="Rectangle 11"/>
          <p:cNvSpPr>
            <a:spLocks/>
          </p:cNvSpPr>
          <p:nvPr/>
        </p:nvSpPr>
        <p:spPr bwMode="auto">
          <a:xfrm>
            <a:off x="3108325" y="3940175"/>
            <a:ext cx="25225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1200"/>
              </a:spcBef>
            </a:pPr>
            <a:r>
              <a:rPr lang="ru-RU" altLang="ru-RU" sz="1100">
                <a:solidFill>
                  <a:srgbClr val="424242"/>
                </a:solidFill>
              </a:rPr>
              <a:t>Передаем аудиторию в DMP и определяем поведенческий портрет, выделяем общие поведенческие критерии</a:t>
            </a:r>
          </a:p>
        </p:txBody>
      </p:sp>
      <p:sp>
        <p:nvSpPr>
          <p:cNvPr id="6157" name="AutoShape 12"/>
          <p:cNvSpPr>
            <a:spLocks/>
          </p:cNvSpPr>
          <p:nvPr/>
        </p:nvSpPr>
        <p:spPr bwMode="auto">
          <a:xfrm>
            <a:off x="5881688" y="3895725"/>
            <a:ext cx="2498725" cy="841375"/>
          </a:xfrm>
          <a:prstGeom prst="roundRect">
            <a:avLst>
              <a:gd name="adj" fmla="val 6625"/>
            </a:avLst>
          </a:prstGeom>
          <a:noFill/>
          <a:ln w="12700">
            <a:solidFill>
              <a:srgbClr val="4C72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endParaRPr lang="ru-RU" altLang="ru-RU" sz="1800">
              <a:solidFill>
                <a:srgbClr val="446276"/>
              </a:solidFill>
            </a:endParaRPr>
          </a:p>
        </p:txBody>
      </p:sp>
      <p:sp>
        <p:nvSpPr>
          <p:cNvPr id="6158" name="Rectangle 13"/>
          <p:cNvSpPr>
            <a:spLocks/>
          </p:cNvSpPr>
          <p:nvPr/>
        </p:nvSpPr>
        <p:spPr bwMode="auto">
          <a:xfrm>
            <a:off x="5957888" y="3954463"/>
            <a:ext cx="234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>
              <a:spcBef>
                <a:spcPts val="1200"/>
              </a:spcBef>
            </a:pPr>
            <a:r>
              <a:rPr lang="ru-RU" altLang="ru-RU" sz="1100">
                <a:solidFill>
                  <a:srgbClr val="424242"/>
                </a:solidFill>
              </a:rPr>
              <a:t>Расширяем аудиторию через механизм look-alike и передаем в медийное пространство для размещения на нее</a:t>
            </a:r>
          </a:p>
        </p:txBody>
      </p:sp>
      <p:pic>
        <p:nvPicPr>
          <p:cNvPr id="6159" name="Picture 14" descr="logo-webora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789488"/>
            <a:ext cx="933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6160" name="Group 15"/>
          <p:cNvGrpSpPr>
            <a:grpSpLocks/>
          </p:cNvGrpSpPr>
          <p:nvPr/>
        </p:nvGrpSpPr>
        <p:grpSpPr bwMode="auto">
          <a:xfrm>
            <a:off x="258763" y="1697038"/>
            <a:ext cx="8267700" cy="2152650"/>
            <a:chOff x="0" y="0"/>
            <a:chExt cx="8268178" cy="2153187"/>
          </a:xfrm>
        </p:grpSpPr>
        <p:sp>
          <p:nvSpPr>
            <p:cNvPr id="6161" name="Rectangle 16"/>
            <p:cNvSpPr>
              <a:spLocks/>
            </p:cNvSpPr>
            <p:nvPr/>
          </p:nvSpPr>
          <p:spPr bwMode="auto">
            <a:xfrm>
              <a:off x="2742624" y="0"/>
              <a:ext cx="2632092" cy="21531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 anchor="ctr"/>
            <a:lstStyle>
              <a:lvl1pPr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/>
              <a:endParaRPr lang="ru-RU" altLang="ru-RU" sz="1200">
                <a:latin typeface="Verdana" charset="0"/>
                <a:ea typeface="Verdana" charset="0"/>
                <a:cs typeface="Verdana" charset="0"/>
                <a:sym typeface="Verdana" charset="0"/>
              </a:endParaRPr>
            </a:p>
          </p:txBody>
        </p:sp>
        <p:sp>
          <p:nvSpPr>
            <p:cNvPr id="6162" name="Rectangle 17"/>
            <p:cNvSpPr>
              <a:spLocks/>
            </p:cNvSpPr>
            <p:nvPr/>
          </p:nvSpPr>
          <p:spPr bwMode="auto">
            <a:xfrm>
              <a:off x="5607445" y="0"/>
              <a:ext cx="2660733" cy="21531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 anchor="ctr"/>
            <a:lstStyle>
              <a:lvl1pPr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/>
              <a:endParaRPr lang="ru-RU" altLang="ru-RU" sz="1200">
                <a:latin typeface="Verdana" charset="0"/>
                <a:ea typeface="Verdana" charset="0"/>
                <a:cs typeface="Verdana" charset="0"/>
                <a:sym typeface="Verdana" charset="0"/>
              </a:endParaRPr>
            </a:p>
          </p:txBody>
        </p:sp>
        <p:sp>
          <p:nvSpPr>
            <p:cNvPr id="6163" name="Rectangle 18"/>
            <p:cNvSpPr>
              <a:spLocks/>
            </p:cNvSpPr>
            <p:nvPr/>
          </p:nvSpPr>
          <p:spPr bwMode="auto">
            <a:xfrm>
              <a:off x="0" y="0"/>
              <a:ext cx="2502773" cy="21531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 anchor="ctr"/>
            <a:lstStyle>
              <a:lvl1pPr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/>
              <a:endParaRPr lang="ru-RU" altLang="ru-RU" sz="1200">
                <a:latin typeface="Verdana" charset="0"/>
                <a:ea typeface="Verdana" charset="0"/>
                <a:cs typeface="Verdana" charset="0"/>
                <a:sym typeface="Verdana" charset="0"/>
              </a:endParaRPr>
            </a:p>
          </p:txBody>
        </p:sp>
        <p:grpSp>
          <p:nvGrpSpPr>
            <p:cNvPr id="6164" name="Group 19"/>
            <p:cNvGrpSpPr>
              <a:grpSpLocks/>
            </p:cNvGrpSpPr>
            <p:nvPr/>
          </p:nvGrpSpPr>
          <p:grpSpPr bwMode="auto">
            <a:xfrm>
              <a:off x="2857520" y="1586558"/>
              <a:ext cx="574043" cy="512825"/>
              <a:chOff x="0" y="0"/>
              <a:chExt cx="574042" cy="512824"/>
            </a:xfrm>
          </p:grpSpPr>
          <p:pic>
            <p:nvPicPr>
              <p:cNvPr id="6203" name="Picture 20" descr="image4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44"/>
              <a:stretch>
                <a:fillRect/>
              </a:stretch>
            </p:blipFill>
            <p:spPr bwMode="auto">
              <a:xfrm>
                <a:off x="0" y="0"/>
                <a:ext cx="446737" cy="481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204" name="Picture 21" descr="image3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354" y="241658"/>
                <a:ext cx="317688" cy="271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165" name="Group 22"/>
            <p:cNvGrpSpPr>
              <a:grpSpLocks/>
            </p:cNvGrpSpPr>
            <p:nvPr/>
          </p:nvGrpSpPr>
          <p:grpSpPr bwMode="auto">
            <a:xfrm>
              <a:off x="2857520" y="909855"/>
              <a:ext cx="546310" cy="538008"/>
              <a:chOff x="-1" y="-1"/>
              <a:chExt cx="546310" cy="538008"/>
            </a:xfrm>
          </p:grpSpPr>
          <p:pic>
            <p:nvPicPr>
              <p:cNvPr id="6201" name="Picture 23" descr="image43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5" r="6531"/>
              <a:stretch>
                <a:fillRect/>
              </a:stretch>
            </p:blipFill>
            <p:spPr bwMode="auto">
              <a:xfrm>
                <a:off x="-1" y="-1"/>
                <a:ext cx="409168" cy="50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202" name="Picture 24" descr="image38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69" y="261918"/>
                <a:ext cx="325240" cy="276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166" name="Group 25"/>
            <p:cNvGrpSpPr>
              <a:grpSpLocks/>
            </p:cNvGrpSpPr>
            <p:nvPr/>
          </p:nvGrpSpPr>
          <p:grpSpPr bwMode="auto">
            <a:xfrm>
              <a:off x="2857520" y="139228"/>
              <a:ext cx="627721" cy="655687"/>
              <a:chOff x="-1" y="0"/>
              <a:chExt cx="627721" cy="655687"/>
            </a:xfrm>
          </p:grpSpPr>
          <p:pic>
            <p:nvPicPr>
              <p:cNvPr id="6199" name="Picture 26" descr="image44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05315" cy="640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200" name="Picture 27" descr="image37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860" y="202826"/>
                <a:ext cx="452860" cy="452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67" name="Picture 28" descr="image45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47" y="65615"/>
              <a:ext cx="2233223" cy="1985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168" name="AutoShape 29"/>
            <p:cNvSpPr>
              <a:spLocks/>
            </p:cNvSpPr>
            <p:nvPr/>
          </p:nvSpPr>
          <p:spPr bwMode="auto">
            <a:xfrm>
              <a:off x="99473" y="528164"/>
              <a:ext cx="1363409" cy="14239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C6962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 anchor="ctr"/>
            <a:lstStyle>
              <a:lvl1pPr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/>
              <a:endParaRPr lang="ru-RU" altLang="ru-RU" sz="1200">
                <a:latin typeface="Verdana" charset="0"/>
                <a:ea typeface="Verdana" charset="0"/>
                <a:cs typeface="Verdana" charset="0"/>
                <a:sym typeface="Verdana" charset="0"/>
              </a:endParaRPr>
            </a:p>
          </p:txBody>
        </p:sp>
        <p:sp>
          <p:nvSpPr>
            <p:cNvPr id="6169" name="Line 30"/>
            <p:cNvSpPr>
              <a:spLocks noChangeShapeType="1"/>
            </p:cNvSpPr>
            <p:nvPr/>
          </p:nvSpPr>
          <p:spPr bwMode="auto">
            <a:xfrm flipV="1">
              <a:off x="1488207" y="580776"/>
              <a:ext cx="1003641" cy="13296"/>
            </a:xfrm>
            <a:prstGeom prst="line">
              <a:avLst/>
            </a:prstGeom>
            <a:noFill/>
            <a:ln w="9525">
              <a:solidFill>
                <a:srgbClr val="FC696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70" name="Line 31"/>
            <p:cNvSpPr>
              <a:spLocks noChangeShapeType="1"/>
            </p:cNvSpPr>
            <p:nvPr/>
          </p:nvSpPr>
          <p:spPr bwMode="auto">
            <a:xfrm flipV="1">
              <a:off x="1462881" y="1942356"/>
              <a:ext cx="1048649" cy="1"/>
            </a:xfrm>
            <a:prstGeom prst="line">
              <a:avLst/>
            </a:prstGeom>
            <a:noFill/>
            <a:ln w="9525">
              <a:solidFill>
                <a:srgbClr val="95373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71" name="AutoShape 32"/>
            <p:cNvSpPr>
              <a:spLocks/>
            </p:cNvSpPr>
            <p:nvPr/>
          </p:nvSpPr>
          <p:spPr bwMode="auto">
            <a:xfrm>
              <a:off x="100266" y="1864957"/>
              <a:ext cx="1363409" cy="14239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953735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 anchor="ctr"/>
            <a:lstStyle>
              <a:lvl1pPr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/>
              <a:endParaRPr lang="ru-RU" altLang="ru-RU" sz="1200">
                <a:latin typeface="Verdana" charset="0"/>
                <a:ea typeface="Verdana" charset="0"/>
                <a:cs typeface="Verdana" charset="0"/>
                <a:sym typeface="Verdana" charset="0"/>
              </a:endParaRPr>
            </a:p>
          </p:txBody>
        </p:sp>
        <p:sp>
          <p:nvSpPr>
            <p:cNvPr id="6172" name="AutoShape 33"/>
            <p:cNvSpPr>
              <a:spLocks/>
            </p:cNvSpPr>
            <p:nvPr/>
          </p:nvSpPr>
          <p:spPr bwMode="auto">
            <a:xfrm>
              <a:off x="85563" y="1426167"/>
              <a:ext cx="1363409" cy="14239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17375E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 anchor="ctr"/>
            <a:lstStyle>
              <a:lvl1pPr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/>
              <a:endParaRPr lang="ru-RU" altLang="ru-RU" sz="1200">
                <a:latin typeface="Verdana" charset="0"/>
                <a:ea typeface="Verdana" charset="0"/>
                <a:cs typeface="Verdana" charset="0"/>
                <a:sym typeface="Verdana" charset="0"/>
              </a:endParaRPr>
            </a:p>
          </p:txBody>
        </p:sp>
        <p:sp>
          <p:nvSpPr>
            <p:cNvPr id="6173" name="Line 34"/>
            <p:cNvSpPr>
              <a:spLocks noChangeShapeType="1"/>
            </p:cNvSpPr>
            <p:nvPr/>
          </p:nvSpPr>
          <p:spPr bwMode="auto">
            <a:xfrm>
              <a:off x="1492036" y="1505566"/>
              <a:ext cx="1019494" cy="1"/>
            </a:xfrm>
            <a:prstGeom prst="line">
              <a:avLst/>
            </a:prstGeom>
            <a:noFill/>
            <a:ln w="9525">
              <a:solidFill>
                <a:srgbClr val="17375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74" name="Line 35"/>
            <p:cNvSpPr>
              <a:spLocks noChangeShapeType="1"/>
            </p:cNvSpPr>
            <p:nvPr/>
          </p:nvSpPr>
          <p:spPr bwMode="auto">
            <a:xfrm>
              <a:off x="3485239" y="557910"/>
              <a:ext cx="803034" cy="1"/>
            </a:xfrm>
            <a:prstGeom prst="line">
              <a:avLst/>
            </a:prstGeom>
            <a:noFill/>
            <a:ln w="9525">
              <a:solidFill>
                <a:srgbClr val="FC696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75" name="Line 36"/>
            <p:cNvSpPr>
              <a:spLocks noChangeShapeType="1"/>
            </p:cNvSpPr>
            <p:nvPr/>
          </p:nvSpPr>
          <p:spPr bwMode="auto">
            <a:xfrm>
              <a:off x="3444379" y="1468985"/>
              <a:ext cx="819641" cy="1"/>
            </a:xfrm>
            <a:prstGeom prst="line">
              <a:avLst/>
            </a:prstGeom>
            <a:noFill/>
            <a:ln w="9525">
              <a:solidFill>
                <a:srgbClr val="17375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76" name="Line 37"/>
            <p:cNvSpPr>
              <a:spLocks noChangeShapeType="1"/>
            </p:cNvSpPr>
            <p:nvPr/>
          </p:nvSpPr>
          <p:spPr bwMode="auto">
            <a:xfrm flipV="1">
              <a:off x="3447157" y="1933888"/>
              <a:ext cx="841116" cy="3927"/>
            </a:xfrm>
            <a:prstGeom prst="line">
              <a:avLst/>
            </a:prstGeom>
            <a:noFill/>
            <a:ln w="9525">
              <a:solidFill>
                <a:srgbClr val="95373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77" name="Line 38"/>
            <p:cNvSpPr>
              <a:spLocks noChangeShapeType="1"/>
            </p:cNvSpPr>
            <p:nvPr/>
          </p:nvSpPr>
          <p:spPr bwMode="auto">
            <a:xfrm>
              <a:off x="5641755" y="1931960"/>
              <a:ext cx="436195" cy="1"/>
            </a:xfrm>
            <a:prstGeom prst="line">
              <a:avLst/>
            </a:prstGeom>
            <a:noFill/>
            <a:ln w="9525">
              <a:solidFill>
                <a:srgbClr val="95373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78" name="Line 39"/>
            <p:cNvSpPr>
              <a:spLocks noChangeShapeType="1"/>
            </p:cNvSpPr>
            <p:nvPr/>
          </p:nvSpPr>
          <p:spPr bwMode="auto">
            <a:xfrm>
              <a:off x="5641755" y="1468985"/>
              <a:ext cx="436195" cy="1"/>
            </a:xfrm>
            <a:prstGeom prst="line">
              <a:avLst/>
            </a:prstGeom>
            <a:noFill/>
            <a:ln w="9525">
              <a:solidFill>
                <a:srgbClr val="1299D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79" name="Line 40"/>
            <p:cNvSpPr>
              <a:spLocks noChangeShapeType="1"/>
            </p:cNvSpPr>
            <p:nvPr/>
          </p:nvSpPr>
          <p:spPr bwMode="auto">
            <a:xfrm>
              <a:off x="5641755" y="542844"/>
              <a:ext cx="436195" cy="1"/>
            </a:xfrm>
            <a:prstGeom prst="line">
              <a:avLst/>
            </a:prstGeom>
            <a:noFill/>
            <a:ln w="9525">
              <a:solidFill>
                <a:srgbClr val="FC696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ru-RU"/>
            </a:p>
          </p:txBody>
        </p:sp>
        <p:sp>
          <p:nvSpPr>
            <p:cNvPr id="6180" name="Rectangle 41"/>
            <p:cNvSpPr>
              <a:spLocks/>
            </p:cNvSpPr>
            <p:nvPr/>
          </p:nvSpPr>
          <p:spPr bwMode="auto">
            <a:xfrm>
              <a:off x="4144665" y="802904"/>
              <a:ext cx="1063998" cy="32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defTabSz="914400" eaLnBrk="1">
                <a:spcBef>
                  <a:spcPts val="600"/>
                </a:spcBef>
              </a:pPr>
              <a:r>
                <a:rPr lang="ru-RU" altLang="ru-RU" sz="1500">
                  <a:solidFill>
                    <a:srgbClr val="B8202E"/>
                  </a:solidFill>
                  <a:latin typeface="Helvetica Neue Bold Condensed" charset="0"/>
                  <a:ea typeface="Helvetica Neue Bold Condensed" charset="0"/>
                  <a:cs typeface="Helvetica Neue Bold Condensed" charset="0"/>
                  <a:sym typeface="Helvetica Neue Bold Condensed" charset="0"/>
                </a:rPr>
                <a:t>DMP</a:t>
              </a:r>
            </a:p>
          </p:txBody>
        </p:sp>
        <p:pic>
          <p:nvPicPr>
            <p:cNvPr id="6181" name="Picture 42" descr="Data Configuration-10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457" y="1223700"/>
              <a:ext cx="477159" cy="477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6182" name="Group 43"/>
            <p:cNvGrpSpPr>
              <a:grpSpLocks/>
            </p:cNvGrpSpPr>
            <p:nvPr/>
          </p:nvGrpSpPr>
          <p:grpSpPr bwMode="auto">
            <a:xfrm>
              <a:off x="6135374" y="54328"/>
              <a:ext cx="1496744" cy="2031600"/>
              <a:chOff x="0" y="-1"/>
              <a:chExt cx="1496743" cy="2031600"/>
            </a:xfrm>
          </p:grpSpPr>
          <p:grpSp>
            <p:nvGrpSpPr>
              <p:cNvPr id="6183" name="Group 44"/>
              <p:cNvGrpSpPr>
                <a:grpSpLocks/>
              </p:cNvGrpSpPr>
              <p:nvPr/>
            </p:nvGrpSpPr>
            <p:grpSpPr bwMode="auto">
              <a:xfrm>
                <a:off x="0" y="0"/>
                <a:ext cx="1371390" cy="1299800"/>
                <a:chOff x="-1" y="-1"/>
                <a:chExt cx="1371391" cy="1299801"/>
              </a:xfrm>
            </p:grpSpPr>
            <p:pic>
              <p:nvPicPr>
                <p:cNvPr id="6194" name="Picture 45" descr="image32.png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" y="899"/>
                  <a:ext cx="447653" cy="6098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95" name="Picture 46" descr="image33.png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614" y="899"/>
                  <a:ext cx="459393" cy="6247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96" name="Picture 47" descr="image34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4581" y="-1"/>
                  <a:ext cx="362540" cy="669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97" name="Picture 48" descr="image35.png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4517" y="800922"/>
                  <a:ext cx="496873" cy="4988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98" name="Picture 49" descr="image36.png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44" y="785994"/>
                  <a:ext cx="899763" cy="5138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6184" name="Picture 50" descr="image37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15" y="279718"/>
                <a:ext cx="452860" cy="452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85" name="Picture 51" descr="image38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71" y="1022917"/>
                <a:ext cx="361287" cy="361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86" name="Picture 52" descr="image40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823"/>
              <a:stretch>
                <a:fillRect/>
              </a:stretch>
            </p:blipFill>
            <p:spPr bwMode="auto">
              <a:xfrm>
                <a:off x="14844" y="1472252"/>
                <a:ext cx="1393033" cy="437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87" name="Picture 53" descr="image38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512" y="1033401"/>
                <a:ext cx="361288" cy="361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88" name="Picture 54" descr="image38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6095" y="1033401"/>
                <a:ext cx="361287" cy="361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89" name="Picture 55" descr="image37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90" y="285316"/>
                <a:ext cx="452860" cy="452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90" name="Picture 56" descr="image37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883" y="295544"/>
                <a:ext cx="452860" cy="452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91" name="Picture 57" descr="image3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914" y="1735094"/>
                <a:ext cx="296505" cy="296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92" name="Picture 58" descr="image3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8581" y="1731752"/>
                <a:ext cx="282383" cy="282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6193" name="Picture 59" descr="image3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71" y="1732850"/>
                <a:ext cx="296504" cy="296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314325" y="354013"/>
            <a:ext cx="741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r>
              <a:rPr lang="ru-RU" altLang="ru-RU" sz="2400" b="1">
                <a:solidFill>
                  <a:srgbClr val="FFFFFF"/>
                </a:solidFill>
              </a:rPr>
              <a:t>СХЕМЫ ПОСТРОЕНИЯ СЕГМЕНТА</a:t>
            </a:r>
          </a:p>
        </p:txBody>
      </p:sp>
      <p:sp>
        <p:nvSpPr>
          <p:cNvPr id="7171" name="AutoShape 2"/>
          <p:cNvSpPr>
            <a:spLocks/>
          </p:cNvSpPr>
          <p:nvPr/>
        </p:nvSpPr>
        <p:spPr bwMode="auto">
          <a:xfrm>
            <a:off x="246063" y="1203325"/>
            <a:ext cx="2074862" cy="663575"/>
          </a:xfrm>
          <a:prstGeom prst="roundRect">
            <a:avLst>
              <a:gd name="adj" fmla="val 30431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3600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r>
              <a:rPr lang="ru-RU" altLang="ru-RU" sz="1600">
                <a:solidFill>
                  <a:srgbClr val="C00000"/>
                </a:solidFill>
              </a:rPr>
              <a:t>1. Профильные данные</a:t>
            </a:r>
          </a:p>
        </p:txBody>
      </p:sp>
      <p:sp>
        <p:nvSpPr>
          <p:cNvPr id="63" name="AutoShape 2"/>
          <p:cNvSpPr>
            <a:spLocks/>
          </p:cNvSpPr>
          <p:nvPr/>
        </p:nvSpPr>
        <p:spPr bwMode="auto">
          <a:xfrm>
            <a:off x="246063" y="1995488"/>
            <a:ext cx="2074862" cy="2109787"/>
          </a:xfrm>
          <a:prstGeom prst="roundRect">
            <a:avLst>
              <a:gd name="adj" fmla="val 12009"/>
            </a:avLst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Социально-демографические и другие данные,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полученные при первоначальной регистрации респондента в панель или при регулярном обновлении профиля</a:t>
            </a:r>
          </a:p>
        </p:txBody>
      </p:sp>
      <p:sp>
        <p:nvSpPr>
          <p:cNvPr id="7173" name="AutoShape 2"/>
          <p:cNvSpPr>
            <a:spLocks/>
          </p:cNvSpPr>
          <p:nvPr/>
        </p:nvSpPr>
        <p:spPr bwMode="auto">
          <a:xfrm>
            <a:off x="2543175" y="1203325"/>
            <a:ext cx="1812925" cy="663575"/>
          </a:xfrm>
          <a:prstGeom prst="roundRect">
            <a:avLst>
              <a:gd name="adj" fmla="val 30431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3600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r>
              <a:rPr lang="ru-RU" altLang="ru-RU" sz="1600">
                <a:solidFill>
                  <a:srgbClr val="C00000"/>
                </a:solidFill>
              </a:rPr>
              <a:t>2. Экспресс </a:t>
            </a:r>
          </a:p>
          <a:p>
            <a:pPr algn="ctr" defTabSz="914400" eaLnBrk="1"/>
            <a:r>
              <a:rPr lang="ru-RU" altLang="ru-RU" sz="1600">
                <a:solidFill>
                  <a:srgbClr val="C00000"/>
                </a:solidFill>
              </a:rPr>
              <a:t>опрос</a:t>
            </a:r>
          </a:p>
        </p:txBody>
      </p:sp>
      <p:sp>
        <p:nvSpPr>
          <p:cNvPr id="68" name="AutoShape 2"/>
          <p:cNvSpPr>
            <a:spLocks/>
          </p:cNvSpPr>
          <p:nvPr/>
        </p:nvSpPr>
        <p:spPr bwMode="auto">
          <a:xfrm>
            <a:off x="2543175" y="1995488"/>
            <a:ext cx="1812925" cy="1879600"/>
          </a:xfrm>
          <a:prstGeom prst="roundRect">
            <a:avLst>
              <a:gd name="adj" fmla="val 12009"/>
            </a:avLst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Ключевые потребительские, поведенческие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и другие данные,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необходимые для формирования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сегмента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(2-3 вопроса) </a:t>
            </a:r>
          </a:p>
        </p:txBody>
      </p:sp>
      <p:sp>
        <p:nvSpPr>
          <p:cNvPr id="7175" name="AutoShape 2"/>
          <p:cNvSpPr>
            <a:spLocks/>
          </p:cNvSpPr>
          <p:nvPr/>
        </p:nvSpPr>
        <p:spPr bwMode="auto">
          <a:xfrm>
            <a:off x="4576763" y="1203325"/>
            <a:ext cx="1939925" cy="663575"/>
          </a:xfrm>
          <a:prstGeom prst="roundRect">
            <a:avLst>
              <a:gd name="adj" fmla="val 30431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3600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r>
              <a:rPr lang="ru-RU" altLang="ru-RU" sz="1600">
                <a:solidFill>
                  <a:srgbClr val="C00000"/>
                </a:solidFill>
              </a:rPr>
              <a:t>3. Стандартный опрос</a:t>
            </a:r>
          </a:p>
        </p:txBody>
      </p:sp>
      <p:sp>
        <p:nvSpPr>
          <p:cNvPr id="70" name="AutoShape 2"/>
          <p:cNvSpPr>
            <a:spLocks/>
          </p:cNvSpPr>
          <p:nvPr/>
        </p:nvSpPr>
        <p:spPr bwMode="auto">
          <a:xfrm>
            <a:off x="4576763" y="1995488"/>
            <a:ext cx="1939925" cy="1879600"/>
          </a:xfrm>
          <a:prstGeom prst="roundRect">
            <a:avLst>
              <a:gd name="adj" fmla="val 12009"/>
            </a:avLst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Любые социально-демографические, потребительские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и другие данные,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формирующие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сегмент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(любое число вопросов) </a:t>
            </a:r>
          </a:p>
        </p:txBody>
      </p:sp>
      <p:sp>
        <p:nvSpPr>
          <p:cNvPr id="7177" name="AutoShape 2"/>
          <p:cNvSpPr>
            <a:spLocks/>
          </p:cNvSpPr>
          <p:nvPr/>
        </p:nvSpPr>
        <p:spPr bwMode="auto">
          <a:xfrm>
            <a:off x="6748463" y="1203325"/>
            <a:ext cx="2000250" cy="663575"/>
          </a:xfrm>
          <a:prstGeom prst="roundRect">
            <a:avLst>
              <a:gd name="adj" fmla="val 30431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" tIns="18000" rIns="7200" bIns="3600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r>
              <a:rPr lang="ru-RU" altLang="ru-RU" sz="1600">
                <a:solidFill>
                  <a:srgbClr val="C00000"/>
                </a:solidFill>
              </a:rPr>
              <a:t>4. Данные интернет-поведения</a:t>
            </a:r>
          </a:p>
        </p:txBody>
      </p:sp>
      <p:sp>
        <p:nvSpPr>
          <p:cNvPr id="72" name="AutoShape 2"/>
          <p:cNvSpPr>
            <a:spLocks/>
          </p:cNvSpPr>
          <p:nvPr/>
        </p:nvSpPr>
        <p:spPr bwMode="auto">
          <a:xfrm>
            <a:off x="6748463" y="1995488"/>
            <a:ext cx="2000250" cy="1879600"/>
          </a:xfrm>
          <a:prstGeom prst="roundRect">
            <a:avLst>
              <a:gd name="adj" fmla="val 12009"/>
            </a:avLst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Особенности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поведения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в интернете, характерные для сегмента,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собранные при </a:t>
            </a:r>
          </a:p>
          <a:p>
            <a:pPr algn="ctr" defTabSz="914400" eaLnBrk="1"/>
            <a:r>
              <a:rPr lang="ru-RU" altLang="ru-RU" sz="1400">
                <a:solidFill>
                  <a:schemeClr val="bg2"/>
                </a:solidFill>
              </a:rPr>
              <a:t>помощи трекера активности</a:t>
            </a:r>
          </a:p>
        </p:txBody>
      </p:sp>
      <p:cxnSp>
        <p:nvCxnSpPr>
          <p:cNvPr id="7179" name="Прямая со стрелкой 8"/>
          <p:cNvCxnSpPr>
            <a:cxnSpLocks noChangeShapeType="1"/>
          </p:cNvCxnSpPr>
          <p:nvPr/>
        </p:nvCxnSpPr>
        <p:spPr bwMode="auto">
          <a:xfrm>
            <a:off x="1258888" y="4156075"/>
            <a:ext cx="0" cy="658813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Прямая со стрелкой 83"/>
          <p:cNvCxnSpPr>
            <a:cxnSpLocks noChangeShapeType="1"/>
          </p:cNvCxnSpPr>
          <p:nvPr/>
        </p:nvCxnSpPr>
        <p:spPr bwMode="auto">
          <a:xfrm>
            <a:off x="5543550" y="4011613"/>
            <a:ext cx="4763" cy="823912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Дуга 15"/>
          <p:cNvSpPr>
            <a:spLocks/>
          </p:cNvSpPr>
          <p:nvPr/>
        </p:nvSpPr>
        <p:spPr bwMode="auto">
          <a:xfrm>
            <a:off x="730250" y="4084638"/>
            <a:ext cx="2617788" cy="1295400"/>
          </a:xfrm>
          <a:custGeom>
            <a:avLst/>
            <a:gdLst>
              <a:gd name="T0" fmla="*/ 1566555 w 2617788"/>
              <a:gd name="T1" fmla="*/ 12674 h 1295400"/>
              <a:gd name="T2" fmla="*/ 2616487 w 2617788"/>
              <a:gd name="T3" fmla="*/ 676571 h 12954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17788" h="1295400" stroke="0">
                <a:moveTo>
                  <a:pt x="1566555" y="12674"/>
                </a:moveTo>
                <a:cubicBezTo>
                  <a:pt x="2199504" y="75562"/>
                  <a:pt x="2645263" y="357426"/>
                  <a:pt x="2616487" y="676571"/>
                </a:cubicBezTo>
                <a:lnTo>
                  <a:pt x="1308894" y="647700"/>
                </a:lnTo>
                <a:lnTo>
                  <a:pt x="1566555" y="12674"/>
                </a:lnTo>
                <a:close/>
              </a:path>
              <a:path w="2617788" h="1295400" fill="none">
                <a:moveTo>
                  <a:pt x="1566555" y="12674"/>
                </a:moveTo>
                <a:cubicBezTo>
                  <a:pt x="2199504" y="75562"/>
                  <a:pt x="2645263" y="357426"/>
                  <a:pt x="2616487" y="676571"/>
                </a:cubicBezTo>
              </a:path>
            </a:pathLst>
          </a:custGeom>
          <a:solidFill>
            <a:srgbClr val="FFFFFF"/>
          </a:solidFill>
          <a:ln w="1905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ru-RU"/>
          </a:p>
        </p:txBody>
      </p:sp>
      <p:sp>
        <p:nvSpPr>
          <p:cNvPr id="89" name="Дуга 88"/>
          <p:cNvSpPr>
            <a:spLocks/>
          </p:cNvSpPr>
          <p:nvPr/>
        </p:nvSpPr>
        <p:spPr bwMode="auto">
          <a:xfrm>
            <a:off x="4600575" y="3875088"/>
            <a:ext cx="2063750" cy="1704975"/>
          </a:xfrm>
          <a:custGeom>
            <a:avLst/>
            <a:gdLst>
              <a:gd name="T0" fmla="*/ 1608459 w 2063750"/>
              <a:gd name="T1" fmla="*/ 145502 h 1704975"/>
              <a:gd name="T2" fmla="*/ 2060896 w 2063750"/>
              <a:gd name="T3" fmla="*/ 915847 h 17049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63750" h="1704975" stroke="0">
                <a:moveTo>
                  <a:pt x="1608459" y="145502"/>
                </a:moveTo>
                <a:cubicBezTo>
                  <a:pt x="1915746" y="316550"/>
                  <a:pt x="2088434" y="610580"/>
                  <a:pt x="2060896" y="915847"/>
                </a:cubicBezTo>
                <a:lnTo>
                  <a:pt x="1031875" y="852488"/>
                </a:lnTo>
                <a:lnTo>
                  <a:pt x="1608459" y="145502"/>
                </a:lnTo>
                <a:close/>
              </a:path>
              <a:path w="2063750" h="1704975" fill="none">
                <a:moveTo>
                  <a:pt x="1608459" y="145502"/>
                </a:moveTo>
                <a:cubicBezTo>
                  <a:pt x="1915746" y="316550"/>
                  <a:pt x="2088434" y="610580"/>
                  <a:pt x="2060896" y="915847"/>
                </a:cubicBezTo>
              </a:path>
            </a:pathLst>
          </a:custGeom>
          <a:solidFill>
            <a:srgbClr val="FFFFFF"/>
          </a:solidFill>
          <a:ln w="1905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ru-RU"/>
          </a:p>
        </p:txBody>
      </p:sp>
      <p:sp>
        <p:nvSpPr>
          <p:cNvPr id="90" name="Дуга 89"/>
          <p:cNvSpPr>
            <a:spLocks/>
          </p:cNvSpPr>
          <p:nvPr/>
        </p:nvSpPr>
        <p:spPr bwMode="auto">
          <a:xfrm flipH="1">
            <a:off x="6635750" y="3940175"/>
            <a:ext cx="1249363" cy="1008063"/>
          </a:xfrm>
          <a:custGeom>
            <a:avLst/>
            <a:gdLst>
              <a:gd name="T0" fmla="*/ 712215 w 1249363"/>
              <a:gd name="T1" fmla="*/ 4973 h 1008063"/>
              <a:gd name="T2" fmla="*/ 1247553 w 1249363"/>
              <a:gd name="T3" fmla="*/ 542384 h 100806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49363" h="1008063" stroke="0">
                <a:moveTo>
                  <a:pt x="712215" y="4973"/>
                </a:moveTo>
                <a:cubicBezTo>
                  <a:pt x="1038354" y="42214"/>
                  <a:pt x="1272616" y="277383"/>
                  <a:pt x="1247553" y="542384"/>
                </a:cubicBezTo>
                <a:lnTo>
                  <a:pt x="624682" y="504032"/>
                </a:lnTo>
                <a:lnTo>
                  <a:pt x="712215" y="4973"/>
                </a:lnTo>
                <a:close/>
              </a:path>
              <a:path w="1249363" h="1008063" fill="none">
                <a:moveTo>
                  <a:pt x="712215" y="4973"/>
                </a:moveTo>
                <a:cubicBezTo>
                  <a:pt x="1038354" y="42214"/>
                  <a:pt x="1272616" y="277383"/>
                  <a:pt x="1247553" y="542384"/>
                </a:cubicBezTo>
              </a:path>
            </a:pathLst>
          </a:custGeom>
          <a:solidFill>
            <a:srgbClr val="FFFFFF"/>
          </a:solidFill>
          <a:ln w="1905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ru-RU"/>
          </a:p>
        </p:txBody>
      </p:sp>
      <p:cxnSp>
        <p:nvCxnSpPr>
          <p:cNvPr id="7184" name="Прямая со стрелкой 90"/>
          <p:cNvCxnSpPr>
            <a:cxnSpLocks noChangeShapeType="1"/>
          </p:cNvCxnSpPr>
          <p:nvPr/>
        </p:nvCxnSpPr>
        <p:spPr bwMode="auto">
          <a:xfrm>
            <a:off x="7767638" y="4011613"/>
            <a:ext cx="3175" cy="823912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5" name="Прямая со стрелкой 78"/>
          <p:cNvCxnSpPr>
            <a:cxnSpLocks noChangeShapeType="1"/>
          </p:cNvCxnSpPr>
          <p:nvPr/>
        </p:nvCxnSpPr>
        <p:spPr bwMode="auto">
          <a:xfrm>
            <a:off x="3348038" y="4011613"/>
            <a:ext cx="3175" cy="823912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314325" y="354013"/>
            <a:ext cx="741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r>
              <a:rPr lang="ru-RU" altLang="ru-RU" sz="2400" b="1">
                <a:solidFill>
                  <a:srgbClr val="FFFFFF"/>
                </a:solidFill>
              </a:rPr>
              <a:t>СХЕМА 1: ПРОФИЛЬНЫЕ ДАННЫЕ</a:t>
            </a:r>
          </a:p>
        </p:txBody>
      </p:sp>
      <p:pic>
        <p:nvPicPr>
          <p:cNvPr id="8195" name="Picture 6" descr="http://watch-shop-ru.ru/images/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022350"/>
            <a:ext cx="25336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6" name="Текст 5"/>
          <p:cNvSpPr txBox="1">
            <a:spLocks/>
          </p:cNvSpPr>
          <p:nvPr/>
        </p:nvSpPr>
        <p:spPr bwMode="auto">
          <a:xfrm>
            <a:off x="201613" y="2613025"/>
            <a:ext cx="8186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ru-RU" altLang="ru-RU" sz="1400">
                <a:solidFill>
                  <a:srgbClr val="4C7188"/>
                </a:solidFill>
              </a:rPr>
              <a:t>Сегмент формируется из тех данных, которые указаны при первой регистрации в панель или при регулярном обновлении профильных данных (доступны даты заполнения) – см. Приложение 1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ru-RU" altLang="ru-RU" sz="1400">
                <a:solidFill>
                  <a:srgbClr val="4C7188"/>
                </a:solidFill>
              </a:rPr>
              <a:t>Оптимально для </a:t>
            </a:r>
            <a:r>
              <a:rPr lang="ru-RU" altLang="ru-RU" sz="1400" b="1">
                <a:solidFill>
                  <a:srgbClr val="4C7188"/>
                </a:solidFill>
              </a:rPr>
              <a:t>узких социально-демографических групп</a:t>
            </a:r>
          </a:p>
          <a:p>
            <a:pPr eaLnBrk="1" hangingPunct="1">
              <a:lnSpc>
                <a:spcPct val="85000"/>
              </a:lnSpc>
              <a:spcBef>
                <a:spcPts val="1800"/>
              </a:spcBef>
              <a:buFont typeface="Arial" charset="0"/>
              <a:buNone/>
            </a:pPr>
            <a:r>
              <a:rPr lang="ru-RU" altLang="ru-RU" sz="1400" i="1">
                <a:solidFill>
                  <a:srgbClr val="C00000"/>
                </a:solidFill>
              </a:rPr>
              <a:t>примеры: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«самостоятельная молодежь» – мужчины и женщины в возрасте от 18 до 30 лет , работающие, одинокие, проживающие отдельно, в городах от 500 тыс. жителей  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«молодые мамы» – женщины в возрасте от 18 до 24 лет с детьми от 0 до 12 мес. с доходом средний и выше, проживающие в городах от 250 тыс. жителей  </a:t>
            </a:r>
          </a:p>
        </p:txBody>
      </p:sp>
      <p:pic>
        <p:nvPicPr>
          <p:cNvPr id="8197" name="Picture 5" descr="image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79575"/>
            <a:ext cx="3587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198" name="Picture 6" descr="image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679575"/>
            <a:ext cx="3540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9" name="Стрелка вправо 4"/>
          <p:cNvSpPr>
            <a:spLocks noChangeArrowheads="1"/>
          </p:cNvSpPr>
          <p:nvPr/>
        </p:nvSpPr>
        <p:spPr bwMode="auto">
          <a:xfrm>
            <a:off x="3846513" y="1566863"/>
            <a:ext cx="1512887" cy="433387"/>
          </a:xfrm>
          <a:prstGeom prst="rightArrow">
            <a:avLst>
              <a:gd name="adj1" fmla="val 50000"/>
              <a:gd name="adj2" fmla="val 49874"/>
            </a:avLst>
          </a:prstGeom>
          <a:solidFill>
            <a:srgbClr val="FFFFFF"/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314325" y="354013"/>
            <a:ext cx="741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r>
              <a:rPr lang="ru-RU" altLang="ru-RU" sz="2400" b="1">
                <a:solidFill>
                  <a:srgbClr val="FFFFFF"/>
                </a:solidFill>
              </a:rPr>
              <a:t>СХЕМА 2: ЭКСПРЕСС ОПРОС</a:t>
            </a:r>
          </a:p>
        </p:txBody>
      </p:sp>
      <p:sp>
        <p:nvSpPr>
          <p:cNvPr id="9219" name="Текст 5"/>
          <p:cNvSpPr txBox="1">
            <a:spLocks/>
          </p:cNvSpPr>
          <p:nvPr/>
        </p:nvSpPr>
        <p:spPr bwMode="auto">
          <a:xfrm>
            <a:off x="201613" y="2613025"/>
            <a:ext cx="833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endParaRPr lang="ru-RU" altLang="ru-RU" sz="1400">
              <a:solidFill>
                <a:srgbClr val="4C718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ru-RU" altLang="ru-RU" sz="1400">
                <a:solidFill>
                  <a:srgbClr val="4C7188"/>
                </a:solidFill>
              </a:rPr>
              <a:t>Сегмент формируется на основе 2-3 ключевых вопросов о потребительских предпочтениях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ru-RU" altLang="ru-RU" sz="1400">
                <a:solidFill>
                  <a:srgbClr val="4C7188"/>
                </a:solidFill>
              </a:rPr>
              <a:t>Оптимально для </a:t>
            </a:r>
            <a:r>
              <a:rPr lang="ru-RU" altLang="ru-RU" sz="1400" b="1">
                <a:solidFill>
                  <a:srgbClr val="4C7188"/>
                </a:solidFill>
              </a:rPr>
              <a:t>выделения узких сегментов в широких соц-дем группах </a:t>
            </a:r>
            <a:r>
              <a:rPr lang="ru-RU" altLang="ru-RU" sz="1400">
                <a:solidFill>
                  <a:srgbClr val="4C7188"/>
                </a:solidFill>
              </a:rPr>
              <a:t>(выборка стихийная)</a:t>
            </a:r>
            <a:endParaRPr lang="ru-RU" altLang="ru-RU" sz="1400" b="1">
              <a:solidFill>
                <a:srgbClr val="4C718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1800"/>
              </a:spcBef>
              <a:buFont typeface="Arial" charset="0"/>
              <a:buNone/>
            </a:pPr>
            <a:r>
              <a:rPr lang="ru-RU" altLang="ru-RU" sz="1400" i="1">
                <a:solidFill>
                  <a:srgbClr val="C00000"/>
                </a:solidFill>
              </a:rPr>
              <a:t>примеры: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потребители определенных марок в категории (например, кофе, шоколадных плиток и т.д.)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потребители</a:t>
            </a:r>
            <a:r>
              <a:rPr lang="en-US" altLang="ru-RU" sz="1400">
                <a:solidFill>
                  <a:srgbClr val="C00000"/>
                </a:solidFill>
              </a:rPr>
              <a:t> </a:t>
            </a:r>
            <a:r>
              <a:rPr lang="ru-RU" altLang="ru-RU" sz="1400">
                <a:solidFill>
                  <a:srgbClr val="C00000"/>
                </a:solidFill>
              </a:rPr>
              <a:t>категории, посещающие определенные развлекательные интернет-ресурсы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 потребители готовых завтраков, следящие за своим питанием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endParaRPr lang="ru-RU" altLang="ru-RU" sz="1400" b="1">
              <a:solidFill>
                <a:srgbClr val="4C7188"/>
              </a:solidFill>
            </a:endParaRPr>
          </a:p>
        </p:txBody>
      </p:sp>
      <p:pic>
        <p:nvPicPr>
          <p:cNvPr id="9220" name="Picture 2" descr="image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23034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21" name="Стрелка вправо 4"/>
          <p:cNvSpPr>
            <a:spLocks noChangeArrowheads="1"/>
          </p:cNvSpPr>
          <p:nvPr/>
        </p:nvSpPr>
        <p:spPr bwMode="auto">
          <a:xfrm>
            <a:off x="3924300" y="1703388"/>
            <a:ext cx="1512888" cy="431800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FFFFFF"/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/>
          </p:cNvSpPr>
          <p:nvPr/>
        </p:nvSpPr>
        <p:spPr bwMode="auto">
          <a:xfrm>
            <a:off x="314325" y="354013"/>
            <a:ext cx="741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r>
              <a:rPr lang="ru-RU" altLang="ru-RU" sz="2400" b="1">
                <a:solidFill>
                  <a:srgbClr val="FFFFFF"/>
                </a:solidFill>
              </a:rPr>
              <a:t>СХЕМА 3: СТАНДАРТНЫЙ ОПРОС</a:t>
            </a:r>
          </a:p>
        </p:txBody>
      </p:sp>
      <p:sp>
        <p:nvSpPr>
          <p:cNvPr id="10243" name="Текст 5"/>
          <p:cNvSpPr txBox="1">
            <a:spLocks/>
          </p:cNvSpPr>
          <p:nvPr/>
        </p:nvSpPr>
        <p:spPr bwMode="auto">
          <a:xfrm>
            <a:off x="201613" y="2686050"/>
            <a:ext cx="833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endParaRPr lang="ru-RU" altLang="ru-RU" sz="1400">
              <a:solidFill>
                <a:srgbClr val="4C718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ru-RU" altLang="ru-RU" sz="1400">
                <a:solidFill>
                  <a:srgbClr val="4C7188"/>
                </a:solidFill>
              </a:rPr>
              <a:t>Опрос может включать любое количество вопросов, включая социально-демографические, потребительские, поведенческие, психографику и пр.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ru-RU" altLang="ru-RU" sz="1400">
                <a:solidFill>
                  <a:srgbClr val="4C7188"/>
                </a:solidFill>
              </a:rPr>
              <a:t>Позволяет сформировать сегмент любой выбранной спецификации</a:t>
            </a:r>
            <a:endParaRPr lang="ru-RU" altLang="ru-RU" sz="1400">
              <a:solidFill>
                <a:srgbClr val="C0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1800"/>
              </a:spcBef>
              <a:buFont typeface="Arial" charset="0"/>
              <a:buNone/>
            </a:pPr>
            <a:r>
              <a:rPr lang="ru-RU" altLang="ru-RU" sz="1400" i="1">
                <a:solidFill>
                  <a:srgbClr val="C00000"/>
                </a:solidFill>
              </a:rPr>
              <a:t>примеры: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потребители алкоголя, ведущие определенный образ жизни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«инноваторы», «аутсайдеры» и другие социально-психологические сегменты</a:t>
            </a:r>
            <a:endParaRPr lang="ru-RU" altLang="ru-RU" sz="1400">
              <a:solidFill>
                <a:srgbClr val="4C718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endParaRPr lang="ru-RU" altLang="ru-RU" sz="1400">
              <a:solidFill>
                <a:srgbClr val="C00000"/>
              </a:solidFill>
            </a:endParaRPr>
          </a:p>
        </p:txBody>
      </p:sp>
      <p:sp>
        <p:nvSpPr>
          <p:cNvPr id="10244" name="Стрелка вправо 4"/>
          <p:cNvSpPr>
            <a:spLocks noChangeArrowheads="1"/>
          </p:cNvSpPr>
          <p:nvPr/>
        </p:nvSpPr>
        <p:spPr bwMode="auto">
          <a:xfrm>
            <a:off x="3851275" y="1735138"/>
            <a:ext cx="1512888" cy="431800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FFFFFF"/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endParaRPr lang="ru-RU" altLang="ru-RU"/>
          </a:p>
        </p:txBody>
      </p:sp>
      <p:pic>
        <p:nvPicPr>
          <p:cNvPr id="10245" name="Picture 2" descr="Image result for пиктограмма человечки вы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b="46848"/>
          <a:stretch>
            <a:fillRect/>
          </a:stretch>
        </p:blipFill>
        <p:spPr bwMode="auto">
          <a:xfrm>
            <a:off x="1497013" y="1030288"/>
            <a:ext cx="18732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/>
          </p:cNvSpPr>
          <p:nvPr/>
        </p:nvSpPr>
        <p:spPr bwMode="auto">
          <a:xfrm>
            <a:off x="314325" y="354013"/>
            <a:ext cx="741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r>
              <a:rPr lang="ru-RU" altLang="ru-RU" sz="2400" b="1">
                <a:solidFill>
                  <a:srgbClr val="FFFFFF"/>
                </a:solidFill>
              </a:rPr>
              <a:t>СХЕМА 4: ДАННЫЕ ИНТЕРНЕТ-ПОВЕДЕНИЯ</a:t>
            </a:r>
          </a:p>
        </p:txBody>
      </p:sp>
      <p:sp>
        <p:nvSpPr>
          <p:cNvPr id="11267" name="Текст 5"/>
          <p:cNvSpPr txBox="1">
            <a:spLocks/>
          </p:cNvSpPr>
          <p:nvPr/>
        </p:nvSpPr>
        <p:spPr bwMode="auto">
          <a:xfrm>
            <a:off x="201613" y="2355850"/>
            <a:ext cx="789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800100" indent="-285750"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defTabSz="6858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indent="-468313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300"/>
              </a:spcBef>
              <a:buFont typeface="Wingdings" charset="2"/>
              <a:buChar char="ü"/>
            </a:pPr>
            <a:r>
              <a:rPr lang="ru-RU" altLang="ru-RU" sz="1400">
                <a:solidFill>
                  <a:srgbClr val="4C7188"/>
                </a:solidFill>
              </a:rPr>
              <a:t>Сегмент формируется на основе характеристик интернет-активности пользователей: </a:t>
            </a:r>
          </a:p>
          <a:p>
            <a:pPr lvl="1" eaLnBrk="1" hangingPunct="1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altLang="ru-RU" sz="1200">
                <a:solidFill>
                  <a:srgbClr val="4C7188"/>
                </a:solidFill>
              </a:rPr>
              <a:t>посещение определенных ресурсов, </a:t>
            </a:r>
          </a:p>
          <a:p>
            <a:pPr lvl="1" eaLnBrk="1" hangingPunct="1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altLang="ru-RU" sz="1200">
                <a:solidFill>
                  <a:srgbClr val="4C7188"/>
                </a:solidFill>
              </a:rPr>
              <a:t>использование определенных поисковых запросов, </a:t>
            </a:r>
          </a:p>
          <a:p>
            <a:pPr lvl="1" eaLnBrk="1" hangingPunct="1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altLang="ru-RU" sz="1200">
                <a:solidFill>
                  <a:srgbClr val="4C7188"/>
                </a:solidFill>
              </a:rPr>
              <a:t>время использования социальных сетей</a:t>
            </a:r>
          </a:p>
          <a:p>
            <a:pPr lvl="1" eaLnBrk="1" hangingPunct="1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altLang="ru-RU" sz="1200">
                <a:solidFill>
                  <a:srgbClr val="4C7188"/>
                </a:solidFill>
              </a:rPr>
              <a:t>возможно уточнение параметров сегмента за счет совмещения с профильными данными или проведением стандартного опроса</a:t>
            </a:r>
          </a:p>
          <a:p>
            <a:pPr eaLnBrk="1" hangingPunct="1">
              <a:lnSpc>
                <a:spcPct val="85000"/>
              </a:lnSpc>
              <a:spcBef>
                <a:spcPts val="300"/>
              </a:spcBef>
              <a:buFont typeface="Wingdings" charset="2"/>
              <a:buChar char="ü"/>
            </a:pPr>
            <a:r>
              <a:rPr lang="ru-RU" altLang="ru-RU" sz="1400">
                <a:solidFill>
                  <a:srgbClr val="4C7188"/>
                </a:solidFill>
              </a:rPr>
              <a:t>Наиболее </a:t>
            </a:r>
            <a:r>
              <a:rPr lang="ru-RU" altLang="ru-RU" sz="1400" b="1">
                <a:solidFill>
                  <a:srgbClr val="4C7188"/>
                </a:solidFill>
              </a:rPr>
              <a:t>точное таргетирование </a:t>
            </a:r>
            <a:r>
              <a:rPr lang="ru-RU" altLang="ru-RU" sz="1400">
                <a:solidFill>
                  <a:srgbClr val="4C7188"/>
                </a:solidFill>
              </a:rPr>
              <a:t>по наиболее </a:t>
            </a:r>
            <a:r>
              <a:rPr lang="ru-RU" altLang="ru-RU" sz="1400" b="1">
                <a:solidFill>
                  <a:srgbClr val="4C7188"/>
                </a:solidFill>
              </a:rPr>
              <a:t>актуальной и фактической информации</a:t>
            </a:r>
          </a:p>
          <a:p>
            <a:pPr eaLnBrk="1" hangingPunct="1">
              <a:lnSpc>
                <a:spcPct val="85000"/>
              </a:lnSpc>
              <a:spcBef>
                <a:spcPts val="1200"/>
              </a:spcBef>
              <a:buFont typeface="Arial" charset="0"/>
              <a:buNone/>
            </a:pPr>
            <a:r>
              <a:rPr lang="ru-RU" altLang="ru-RU" sz="1400" i="1">
                <a:solidFill>
                  <a:srgbClr val="C00000"/>
                </a:solidFill>
              </a:rPr>
              <a:t>примеры: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родители, интересующиеся вопросами детского питания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покупатели алкоголя онлайн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ru-RU" altLang="ru-RU" sz="1400">
                <a:solidFill>
                  <a:srgbClr val="C00000"/>
                </a:solidFill>
              </a:rPr>
              <a:t>посетители интернет-магазинов для домашних животных</a:t>
            </a:r>
          </a:p>
          <a:p>
            <a:pPr eaLnBrk="1" hangingPunct="1">
              <a:lnSpc>
                <a:spcPct val="85000"/>
              </a:lnSpc>
              <a:spcBef>
                <a:spcPts val="300"/>
              </a:spcBef>
              <a:buFont typeface="Wingdings" charset="2"/>
              <a:buChar char="ü"/>
            </a:pPr>
            <a:endParaRPr lang="ru-RU" altLang="ru-RU" sz="1600" b="1">
              <a:solidFill>
                <a:srgbClr val="4C718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300"/>
              </a:spcBef>
              <a:buFont typeface="Wingdings" charset="2"/>
              <a:buChar char="ü"/>
            </a:pPr>
            <a:endParaRPr lang="ru-RU" altLang="ru-RU" sz="1400">
              <a:solidFill>
                <a:srgbClr val="4C718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ts val="300"/>
              </a:spcBef>
              <a:buFont typeface="Wingdings" charset="2"/>
              <a:buChar char="ü"/>
            </a:pPr>
            <a:endParaRPr lang="ru-RU" altLang="ru-RU" sz="1400" b="1">
              <a:solidFill>
                <a:srgbClr val="4C7188"/>
              </a:solidFill>
            </a:endParaRPr>
          </a:p>
        </p:txBody>
      </p:sp>
      <p:pic>
        <p:nvPicPr>
          <p:cNvPr id="11268" name="Picture 19" descr="X:\Users\Inga\Gemius\Webinar\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8227" r="18004" b="12758"/>
          <a:stretch>
            <a:fillRect/>
          </a:stretch>
        </p:blipFill>
        <p:spPr bwMode="auto">
          <a:xfrm>
            <a:off x="1370013" y="987425"/>
            <a:ext cx="22558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69" name="Стрелка вправо 4"/>
          <p:cNvSpPr>
            <a:spLocks noChangeArrowheads="1"/>
          </p:cNvSpPr>
          <p:nvPr/>
        </p:nvSpPr>
        <p:spPr bwMode="auto">
          <a:xfrm>
            <a:off x="3779838" y="1517650"/>
            <a:ext cx="1512887" cy="433388"/>
          </a:xfrm>
          <a:prstGeom prst="rightArrow">
            <a:avLst>
              <a:gd name="adj1" fmla="val 50000"/>
              <a:gd name="adj2" fmla="val 49874"/>
            </a:avLst>
          </a:prstGeom>
          <a:solidFill>
            <a:srgbClr val="FFFFFF"/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/>
          </p:cNvSpPr>
          <p:nvPr/>
        </p:nvSpPr>
        <p:spPr bwMode="auto">
          <a:xfrm>
            <a:off x="314325" y="361950"/>
            <a:ext cx="7415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/>
            <a:r>
              <a:rPr lang="ru-RU" altLang="ru-RU" sz="2400" b="1">
                <a:solidFill>
                  <a:srgbClr val="FFFFFF"/>
                </a:solidFill>
              </a:rPr>
              <a:t>АНАЛИЗ И ПОСТРОЕНИЕ АУДИТОРИИ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4572000" y="2571750"/>
            <a:ext cx="4160838" cy="1922463"/>
            <a:chOff x="0" y="0"/>
            <a:chExt cx="4161684" cy="1923257"/>
          </a:xfrm>
        </p:grpSpPr>
        <p:pic>
          <p:nvPicPr>
            <p:cNvPr id="30723" name="Picture 3" descr="image5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61684" cy="192325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101600" dir="2700000" algn="ctr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2298" name="Oval 4"/>
            <p:cNvSpPr>
              <a:spLocks/>
            </p:cNvSpPr>
            <p:nvPr/>
          </p:nvSpPr>
          <p:spPr bwMode="auto">
            <a:xfrm>
              <a:off x="1243438" y="961627"/>
              <a:ext cx="112627" cy="14034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3A5E8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 anchor="ctr"/>
            <a:lstStyle>
              <a:lvl1pPr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 defTabSz="685800" eaLnBrk="0"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/>
              <a:endParaRPr lang="ru-RU" altLang="ru-RU" sz="120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 charset="0"/>
              </a:endParaRPr>
            </a:p>
          </p:txBody>
        </p:sp>
      </p:grpSp>
      <p:sp>
        <p:nvSpPr>
          <p:cNvPr id="12292" name="Rectangle 5"/>
          <p:cNvSpPr>
            <a:spLocks/>
          </p:cNvSpPr>
          <p:nvPr/>
        </p:nvSpPr>
        <p:spPr bwMode="auto">
          <a:xfrm>
            <a:off x="4786313" y="1203325"/>
            <a:ext cx="37465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defTabSz="914400" eaLnBrk="1">
              <a:spcBef>
                <a:spcPts val="1200"/>
              </a:spcBef>
            </a:pPr>
            <a:r>
              <a:rPr lang="ru-RU" altLang="ru-RU" sz="1400">
                <a:solidFill>
                  <a:srgbClr val="446276"/>
                </a:solidFill>
              </a:rPr>
              <a:t>Выбираем оптимальное соотношение размера и «силы» сегмента</a:t>
            </a:r>
          </a:p>
          <a:p>
            <a:pPr defTabSz="914400" eaLnBrk="1">
              <a:spcBef>
                <a:spcPts val="1200"/>
              </a:spcBef>
            </a:pPr>
            <a:r>
              <a:rPr lang="ru-RU" altLang="ru-RU" sz="1400">
                <a:solidFill>
                  <a:srgbClr val="446276"/>
                </a:solidFill>
              </a:rPr>
              <a:t>Система дает оценку доступного объема аудиторного сегмента</a:t>
            </a:r>
          </a:p>
        </p:txBody>
      </p:sp>
      <p:pic>
        <p:nvPicPr>
          <p:cNvPr id="30726" name="Picture 6" descr="image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r="9108" b="12677"/>
          <a:stretch>
            <a:fillRect/>
          </a:stretch>
        </p:blipFill>
        <p:spPr bwMode="auto">
          <a:xfrm>
            <a:off x="233363" y="2571750"/>
            <a:ext cx="4075112" cy="1922463"/>
          </a:xfrm>
          <a:prstGeom prst="rect">
            <a:avLst/>
          </a:prstGeom>
          <a:noFill/>
          <a:ln>
            <a:noFill/>
          </a:ln>
          <a:effectLst>
            <a:outerShdw blurRad="215900" dist="101600" dir="2700000" algn="ctr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4" name="Rectangle 7"/>
          <p:cNvSpPr>
            <a:spLocks/>
          </p:cNvSpPr>
          <p:nvPr/>
        </p:nvSpPr>
        <p:spPr bwMode="auto">
          <a:xfrm>
            <a:off x="314325" y="1338263"/>
            <a:ext cx="38893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defTabSz="914400" eaLnBrk="1">
              <a:spcBef>
                <a:spcPts val="1200"/>
              </a:spcBef>
            </a:pPr>
            <a:r>
              <a:rPr lang="ru-RU" altLang="ru-RU" sz="1400">
                <a:solidFill>
                  <a:srgbClr val="446276"/>
                </a:solidFill>
              </a:rPr>
              <a:t>Система строит анализ портрета аудитории на основе ее поведения и выделяет эффективные сегменты</a:t>
            </a:r>
          </a:p>
        </p:txBody>
      </p:sp>
      <p:pic>
        <p:nvPicPr>
          <p:cNvPr id="12295" name="Picture 8" descr="logo-webora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789488"/>
            <a:ext cx="933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Прямоугольник 1"/>
          <p:cNvSpPr>
            <a:spLocks noChangeArrowheads="1"/>
          </p:cNvSpPr>
          <p:nvPr/>
        </p:nvSpPr>
        <p:spPr bwMode="auto">
          <a:xfrm>
            <a:off x="5076825" y="2795588"/>
            <a:ext cx="3656013" cy="144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  <a:lvl2pPr marL="742950" indent="-28575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2pPr>
            <a:lvl3pPr marL="11430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3pPr>
            <a:lvl4pPr marL="16002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4pPr>
            <a:lvl5pPr marL="2057400" indent="-228600" eaLnBrk="0"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9pPr>
          </a:lstStyle>
          <a:p>
            <a:pPr eaLnBrk="1"/>
            <a:endParaRPr lang="ru-RU" altLang="ru-RU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Тема 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794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794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 - Заголовок и объект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Тема Office - Заголовок и объект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794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794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542</Words>
  <Application>Microsoft Office PowerPoint</Application>
  <PresentationFormat>Экран (16:9)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Gill Sans</vt:lpstr>
      <vt:lpstr>Helvetica Neue Bold Condensed</vt:lpstr>
      <vt:lpstr>Verdana</vt:lpstr>
      <vt:lpstr>Wingdings</vt:lpstr>
      <vt:lpstr>Тема Office</vt:lpstr>
      <vt:lpstr>Тема Office - Заголовок и объект</vt:lpstr>
      <vt:lpstr>ИНСТРУМЕНТЫ ПОВЫШЕНИЯ ЭФФЕКТИВНОСТИ РЕКЛАМЫ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ЭФФЕКТИВНОСТИ РЕКЛАМНОЙ КАМПАНИИ В ИНТЕРНЕТЕ  ИНСТРУМЕНТЫ ПОВЫШЕНИЯ ЭФФЕКТИВНОСТИ</dc:title>
  <dc:creator>Inga</dc:creator>
  <cp:lastModifiedBy>Tatyana Naumova</cp:lastModifiedBy>
  <cp:revision>18</cp:revision>
  <dcterms:modified xsi:type="dcterms:W3CDTF">2021-02-05T13:32:33Z</dcterms:modified>
</cp:coreProperties>
</file>