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5" r:id="rId5"/>
    <p:sldId id="266" r:id="rId6"/>
    <p:sldId id="264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6CA3"/>
    <a:srgbClr val="DCDBDC"/>
    <a:srgbClr val="62738D"/>
    <a:srgbClr val="D93D17"/>
    <a:srgbClr val="6979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5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F8DA9B-477F-4E15-B9B8-42579FCEB338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AEF6680-B5C7-47EC-86CB-CBD5FC50A689}">
      <dgm:prSet phldrT="[Текст]" custT="1"/>
      <dgm:spPr/>
      <dgm:t>
        <a:bodyPr/>
        <a:lstStyle/>
        <a:p>
          <a:r>
            <a:rPr lang="ru-RU" sz="1100" dirty="0"/>
            <a:t>Понедельник</a:t>
          </a:r>
        </a:p>
      </dgm:t>
    </dgm:pt>
    <dgm:pt modelId="{A8713F12-C640-40D6-BD9B-F28D42AB483C}" type="parTrans" cxnId="{425BED9C-0F03-4AB1-928D-656FCF319823}">
      <dgm:prSet/>
      <dgm:spPr/>
      <dgm:t>
        <a:bodyPr/>
        <a:lstStyle/>
        <a:p>
          <a:endParaRPr lang="ru-RU"/>
        </a:p>
      </dgm:t>
    </dgm:pt>
    <dgm:pt modelId="{38AC00F5-5DB4-4B1D-9151-C572169F5D19}" type="sibTrans" cxnId="{425BED9C-0F03-4AB1-928D-656FCF319823}">
      <dgm:prSet/>
      <dgm:spPr/>
      <dgm:t>
        <a:bodyPr/>
        <a:lstStyle/>
        <a:p>
          <a:endParaRPr lang="ru-RU"/>
        </a:p>
      </dgm:t>
    </dgm:pt>
    <dgm:pt modelId="{8EB0816F-BCFE-4909-8B48-9F43D68CA845}">
      <dgm:prSet phldrT="[Текст]" custT="1"/>
      <dgm:spPr/>
      <dgm:t>
        <a:bodyPr/>
        <a:lstStyle/>
        <a:p>
          <a:r>
            <a:rPr lang="ru-RU" sz="1000" dirty="0"/>
            <a:t>При необходимости, возможно проконсультироваться с менеджерами  и воспользоваться </a:t>
          </a:r>
          <a:r>
            <a:rPr lang="ru-RU" sz="1000" b="1" i="0" dirty="0"/>
            <a:t>услугой составления вопросов/анкет</a:t>
          </a:r>
          <a:r>
            <a:rPr lang="ru-RU" sz="1000" i="0" dirty="0"/>
            <a:t>*</a:t>
          </a:r>
        </a:p>
      </dgm:t>
    </dgm:pt>
    <dgm:pt modelId="{9F64AD31-429C-42F3-BC64-28C3CB73DB92}" type="parTrans" cxnId="{1A63B0FA-0228-4C44-A6D6-D1022612F19C}">
      <dgm:prSet/>
      <dgm:spPr/>
      <dgm:t>
        <a:bodyPr/>
        <a:lstStyle/>
        <a:p>
          <a:endParaRPr lang="ru-RU"/>
        </a:p>
      </dgm:t>
    </dgm:pt>
    <dgm:pt modelId="{56A4C786-8E67-441C-95D8-A00CC71E2AA5}" type="sibTrans" cxnId="{1A63B0FA-0228-4C44-A6D6-D1022612F19C}">
      <dgm:prSet/>
      <dgm:spPr/>
      <dgm:t>
        <a:bodyPr/>
        <a:lstStyle/>
        <a:p>
          <a:endParaRPr lang="ru-RU"/>
        </a:p>
      </dgm:t>
    </dgm:pt>
    <dgm:pt modelId="{8A9FFC54-AC3C-4643-B3F4-9331E9B150E7}">
      <dgm:prSet phldrT="[Текст]" custT="1"/>
      <dgm:spPr/>
      <dgm:t>
        <a:bodyPr/>
        <a:lstStyle/>
        <a:p>
          <a:r>
            <a:rPr lang="ru-RU" sz="1100" dirty="0"/>
            <a:t>Вторник</a:t>
          </a:r>
        </a:p>
      </dgm:t>
    </dgm:pt>
    <dgm:pt modelId="{458A8445-CCCD-46F9-8089-946C1EC76AFA}" type="parTrans" cxnId="{FFA1EE67-29ED-4E13-95AD-112D93C9A679}">
      <dgm:prSet/>
      <dgm:spPr/>
      <dgm:t>
        <a:bodyPr/>
        <a:lstStyle/>
        <a:p>
          <a:endParaRPr lang="ru-RU"/>
        </a:p>
      </dgm:t>
    </dgm:pt>
    <dgm:pt modelId="{BE9F2207-82E2-4A17-BB9D-866BED4D7573}" type="sibTrans" cxnId="{FFA1EE67-29ED-4E13-95AD-112D93C9A679}">
      <dgm:prSet/>
      <dgm:spPr/>
      <dgm:t>
        <a:bodyPr/>
        <a:lstStyle/>
        <a:p>
          <a:endParaRPr lang="ru-RU"/>
        </a:p>
      </dgm:t>
    </dgm:pt>
    <dgm:pt modelId="{7B60CBE8-BC77-437A-928C-AB072DC6C368}">
      <dgm:prSet phldrT="[Текст]" custT="1"/>
      <dgm:spPr/>
      <dgm:t>
        <a:bodyPr/>
        <a:lstStyle/>
        <a:p>
          <a:r>
            <a:rPr lang="ru-RU" sz="1000" b="1" dirty="0"/>
            <a:t>До 14.00</a:t>
          </a:r>
          <a:r>
            <a:rPr lang="ru-RU" sz="1000" dirty="0"/>
            <a:t> необходимо прислать вопрос/ы для включения в исследование. С 14.00 до 16.00 волна Омнибуса запускается в поля </a:t>
          </a:r>
        </a:p>
      </dgm:t>
    </dgm:pt>
    <dgm:pt modelId="{79633A13-A864-44BF-8A67-99531911B6DA}" type="parTrans" cxnId="{EDE5805F-4868-4285-8D2C-F9A0520EB2C4}">
      <dgm:prSet/>
      <dgm:spPr/>
      <dgm:t>
        <a:bodyPr/>
        <a:lstStyle/>
        <a:p>
          <a:endParaRPr lang="ru-RU"/>
        </a:p>
      </dgm:t>
    </dgm:pt>
    <dgm:pt modelId="{0729ED13-0CC0-41F3-B41B-E8754424A809}" type="sibTrans" cxnId="{EDE5805F-4868-4285-8D2C-F9A0520EB2C4}">
      <dgm:prSet/>
      <dgm:spPr/>
      <dgm:t>
        <a:bodyPr/>
        <a:lstStyle/>
        <a:p>
          <a:endParaRPr lang="ru-RU"/>
        </a:p>
      </dgm:t>
    </dgm:pt>
    <dgm:pt modelId="{EDE833BB-D31C-4271-A06A-FF7A904B315F}">
      <dgm:prSet phldrT="[Текст]" custT="1"/>
      <dgm:spPr/>
      <dgm:t>
        <a:bodyPr/>
        <a:lstStyle/>
        <a:p>
          <a:r>
            <a:rPr lang="ru-RU" sz="1100" dirty="0"/>
            <a:t>Среда</a:t>
          </a:r>
        </a:p>
      </dgm:t>
    </dgm:pt>
    <dgm:pt modelId="{5CB73FD0-7F5E-49DF-B4D6-B16D45AD46E8}" type="parTrans" cxnId="{39777D49-2589-4F37-A45D-B7B052E997DF}">
      <dgm:prSet/>
      <dgm:spPr/>
      <dgm:t>
        <a:bodyPr/>
        <a:lstStyle/>
        <a:p>
          <a:endParaRPr lang="ru-RU"/>
        </a:p>
      </dgm:t>
    </dgm:pt>
    <dgm:pt modelId="{87D3B505-663C-431D-ACBD-7E2EDE304AF2}" type="sibTrans" cxnId="{39777D49-2589-4F37-A45D-B7B052E997DF}">
      <dgm:prSet/>
      <dgm:spPr/>
      <dgm:t>
        <a:bodyPr/>
        <a:lstStyle/>
        <a:p>
          <a:endParaRPr lang="ru-RU"/>
        </a:p>
      </dgm:t>
    </dgm:pt>
    <dgm:pt modelId="{2302D928-9AE3-49E6-9338-1EB601C9169E}">
      <dgm:prSet phldrT="[Текст]" custT="1"/>
      <dgm:spPr/>
      <dgm:t>
        <a:bodyPr/>
        <a:lstStyle/>
        <a:p>
          <a:r>
            <a:rPr lang="ru-RU" sz="1000" dirty="0"/>
            <a:t> </a:t>
          </a:r>
          <a:r>
            <a:rPr lang="ru-RU" sz="1000" b="1" dirty="0"/>
            <a:t>До 16.00</a:t>
          </a:r>
          <a:r>
            <a:rPr lang="ru-RU" sz="1000" dirty="0"/>
            <a:t> результаты Омнибуса предоставляются в формате </a:t>
          </a:r>
          <a:r>
            <a:rPr lang="en-US" sz="1000" b="1" dirty="0"/>
            <a:t>Excel </a:t>
          </a:r>
          <a:r>
            <a:rPr lang="ru-RU" sz="1000" b="1" dirty="0"/>
            <a:t>таблиц</a:t>
          </a:r>
          <a:r>
            <a:rPr lang="ru-RU" sz="1000" dirty="0"/>
            <a:t>** с необходимыми разрезами и рассчитанными значимостями</a:t>
          </a:r>
        </a:p>
      </dgm:t>
    </dgm:pt>
    <dgm:pt modelId="{2DE2090E-C6E5-41DB-BEF7-EC37309DF050}" type="parTrans" cxnId="{9CA602BA-ACF9-4CE9-9F4D-B1EDD4CE03A1}">
      <dgm:prSet/>
      <dgm:spPr/>
      <dgm:t>
        <a:bodyPr/>
        <a:lstStyle/>
        <a:p>
          <a:endParaRPr lang="ru-RU"/>
        </a:p>
      </dgm:t>
    </dgm:pt>
    <dgm:pt modelId="{D28EAF5B-AE46-438D-97E8-7C357B66DA3E}" type="sibTrans" cxnId="{9CA602BA-ACF9-4CE9-9F4D-B1EDD4CE03A1}">
      <dgm:prSet/>
      <dgm:spPr/>
      <dgm:t>
        <a:bodyPr/>
        <a:lstStyle/>
        <a:p>
          <a:endParaRPr lang="ru-RU"/>
        </a:p>
      </dgm:t>
    </dgm:pt>
    <dgm:pt modelId="{B37842C4-A0ED-4CB6-9F0E-EBE182D1718F}">
      <dgm:prSet phldrT="[Текст]" custT="1"/>
      <dgm:spPr/>
      <dgm:t>
        <a:bodyPr/>
        <a:lstStyle/>
        <a:p>
          <a:r>
            <a:rPr lang="ru-RU" sz="1100" dirty="0"/>
            <a:t>Четверг </a:t>
          </a:r>
        </a:p>
      </dgm:t>
    </dgm:pt>
    <dgm:pt modelId="{60890B26-9524-40E9-B263-4CB0E3DCD89B}" type="parTrans" cxnId="{15DD1F26-43A1-4D63-8E04-C71F4ABE5D46}">
      <dgm:prSet/>
      <dgm:spPr/>
      <dgm:t>
        <a:bodyPr/>
        <a:lstStyle/>
        <a:p>
          <a:endParaRPr lang="ru-RU"/>
        </a:p>
      </dgm:t>
    </dgm:pt>
    <dgm:pt modelId="{B1105C57-D63D-4E56-9A8E-1B975ED1D86D}" type="sibTrans" cxnId="{15DD1F26-43A1-4D63-8E04-C71F4ABE5D46}">
      <dgm:prSet/>
      <dgm:spPr/>
      <dgm:t>
        <a:bodyPr/>
        <a:lstStyle/>
        <a:p>
          <a:endParaRPr lang="ru-RU"/>
        </a:p>
      </dgm:t>
    </dgm:pt>
    <dgm:pt modelId="{D7219141-12DC-4B6F-A17B-D0E06597FE55}">
      <dgm:prSet phldrT="[Текст]" custT="1"/>
      <dgm:spPr/>
      <dgm:t>
        <a:bodyPr/>
        <a:lstStyle/>
        <a:p>
          <a:r>
            <a:rPr lang="ru-RU" sz="1000" b="1" dirty="0"/>
            <a:t>До 16.00 </a:t>
          </a:r>
          <a:r>
            <a:rPr lang="ru-RU" sz="1000" dirty="0"/>
            <a:t>результаты Омнибуса предоставляются в формате </a:t>
          </a:r>
          <a:r>
            <a:rPr lang="en-US" sz="1000" b="1" dirty="0"/>
            <a:t>Excel </a:t>
          </a:r>
          <a:r>
            <a:rPr lang="ru-RU" sz="1000" b="1" dirty="0"/>
            <a:t>таблиц</a:t>
          </a:r>
          <a:r>
            <a:rPr lang="ru-RU" sz="1000" dirty="0"/>
            <a:t>** с необходимыми разрезами и рассчитанными значимостями</a:t>
          </a:r>
        </a:p>
      </dgm:t>
    </dgm:pt>
    <dgm:pt modelId="{32E1AABE-E2C9-4037-B011-840AC28C5B7A}" type="parTrans" cxnId="{5E77DEFB-F3BF-4570-8366-51B83282AEE4}">
      <dgm:prSet/>
      <dgm:spPr/>
      <dgm:t>
        <a:bodyPr/>
        <a:lstStyle/>
        <a:p>
          <a:endParaRPr lang="ru-RU"/>
        </a:p>
      </dgm:t>
    </dgm:pt>
    <dgm:pt modelId="{5212DB1F-6914-49DB-A66D-31D04F216154}" type="sibTrans" cxnId="{5E77DEFB-F3BF-4570-8366-51B83282AEE4}">
      <dgm:prSet/>
      <dgm:spPr/>
      <dgm:t>
        <a:bodyPr/>
        <a:lstStyle/>
        <a:p>
          <a:endParaRPr lang="ru-RU"/>
        </a:p>
      </dgm:t>
    </dgm:pt>
    <dgm:pt modelId="{758C0D7D-789F-449E-9F12-DF8F4FA0D40D}">
      <dgm:prSet phldrT="[Текст]" custT="1"/>
      <dgm:spPr/>
      <dgm:t>
        <a:bodyPr/>
        <a:lstStyle/>
        <a:p>
          <a:r>
            <a:rPr lang="ru-RU" sz="1000" b="1" dirty="0"/>
            <a:t> До 14.00</a:t>
          </a:r>
          <a:r>
            <a:rPr lang="ru-RU" sz="1000" dirty="0"/>
            <a:t> необходимо прислать вопрос/ы для включения в исследование. С 14.00 до 16.00 волна Омнибуса запускается в поля</a:t>
          </a:r>
        </a:p>
      </dgm:t>
    </dgm:pt>
    <dgm:pt modelId="{94AA6F16-5A15-4A74-88DB-A2B29F7D0604}" type="parTrans" cxnId="{088F76A7-100D-43DB-A732-F0B49AE5E4FF}">
      <dgm:prSet/>
      <dgm:spPr/>
      <dgm:t>
        <a:bodyPr/>
        <a:lstStyle/>
        <a:p>
          <a:endParaRPr lang="ru-RU"/>
        </a:p>
      </dgm:t>
    </dgm:pt>
    <dgm:pt modelId="{0E0E495E-553F-4094-9E2B-0E5EE9853268}" type="sibTrans" cxnId="{088F76A7-100D-43DB-A732-F0B49AE5E4FF}">
      <dgm:prSet/>
      <dgm:spPr/>
      <dgm:t>
        <a:bodyPr/>
        <a:lstStyle/>
        <a:p>
          <a:endParaRPr lang="ru-RU"/>
        </a:p>
      </dgm:t>
    </dgm:pt>
    <dgm:pt modelId="{7964BEFC-AB75-45F0-A8BE-EB137FA8CF41}">
      <dgm:prSet phldrT="[Текст]" custT="1"/>
      <dgm:spPr/>
      <dgm:t>
        <a:bodyPr/>
        <a:lstStyle/>
        <a:p>
          <a:r>
            <a:rPr lang="ru-RU" sz="1100" dirty="0"/>
            <a:t>Пятница</a:t>
          </a:r>
        </a:p>
      </dgm:t>
    </dgm:pt>
    <dgm:pt modelId="{7BECD016-DCD9-4520-B449-E948EBC3B690}" type="parTrans" cxnId="{22CDA4B0-F585-4332-854B-A1818D4121D2}">
      <dgm:prSet/>
      <dgm:spPr/>
      <dgm:t>
        <a:bodyPr/>
        <a:lstStyle/>
        <a:p>
          <a:endParaRPr lang="ru-RU"/>
        </a:p>
      </dgm:t>
    </dgm:pt>
    <dgm:pt modelId="{61B603A6-62DC-4FB3-9768-86DCE4FDBBDA}" type="sibTrans" cxnId="{22CDA4B0-F585-4332-854B-A1818D4121D2}">
      <dgm:prSet/>
      <dgm:spPr/>
      <dgm:t>
        <a:bodyPr/>
        <a:lstStyle/>
        <a:p>
          <a:endParaRPr lang="ru-RU"/>
        </a:p>
      </dgm:t>
    </dgm:pt>
    <dgm:pt modelId="{D28CC67F-2BAD-4AEF-9356-47E10F283D30}" type="pres">
      <dgm:prSet presAssocID="{FCF8DA9B-477F-4E15-B9B8-42579FCEB33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0BE4E8-87D1-4E04-B1B0-995367C91450}" type="pres">
      <dgm:prSet presAssocID="{3AEF6680-B5C7-47EC-86CB-CBD5FC50A689}" presName="composite" presStyleCnt="0"/>
      <dgm:spPr/>
    </dgm:pt>
    <dgm:pt modelId="{FD740BA0-C111-4DEC-9DEB-42B4EC2F3386}" type="pres">
      <dgm:prSet presAssocID="{3AEF6680-B5C7-47EC-86CB-CBD5FC50A689}" presName="par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A147D6-406D-4D89-BA29-ABED1F2DCF48}" type="pres">
      <dgm:prSet presAssocID="{3AEF6680-B5C7-47EC-86CB-CBD5FC50A689}" presName="parSh" presStyleLbl="node1" presStyleIdx="0" presStyleCnt="5"/>
      <dgm:spPr/>
      <dgm:t>
        <a:bodyPr/>
        <a:lstStyle/>
        <a:p>
          <a:endParaRPr lang="ru-RU"/>
        </a:p>
      </dgm:t>
    </dgm:pt>
    <dgm:pt modelId="{5C3050F9-3FD3-4E7A-BF31-659AAEC7B1AD}" type="pres">
      <dgm:prSet presAssocID="{3AEF6680-B5C7-47EC-86CB-CBD5FC50A689}" presName="desTx" presStyleLbl="fgAcc1" presStyleIdx="0" presStyleCnt="5" custScaleX="103810" custScaleY="125584" custLinFactNeighborY="135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5791A8-26B3-4B93-A5B7-E798967E8523}" type="pres">
      <dgm:prSet presAssocID="{38AC00F5-5DB4-4B1D-9151-C572169F5D19}" presName="sibTrans" presStyleLbl="sibTrans2D1" presStyleIdx="0" presStyleCnt="4"/>
      <dgm:spPr/>
      <dgm:t>
        <a:bodyPr/>
        <a:lstStyle/>
        <a:p>
          <a:endParaRPr lang="ru-RU"/>
        </a:p>
      </dgm:t>
    </dgm:pt>
    <dgm:pt modelId="{743250F7-5AD8-429A-9284-4FB83563C07C}" type="pres">
      <dgm:prSet presAssocID="{38AC00F5-5DB4-4B1D-9151-C572169F5D19}" presName="connTx" presStyleLbl="sibTrans2D1" presStyleIdx="0" presStyleCnt="4"/>
      <dgm:spPr/>
      <dgm:t>
        <a:bodyPr/>
        <a:lstStyle/>
        <a:p>
          <a:endParaRPr lang="ru-RU"/>
        </a:p>
      </dgm:t>
    </dgm:pt>
    <dgm:pt modelId="{11FAF63B-CB08-4928-93A5-3C54C6AE8048}" type="pres">
      <dgm:prSet presAssocID="{8A9FFC54-AC3C-4643-B3F4-9331E9B150E7}" presName="composite" presStyleCnt="0"/>
      <dgm:spPr/>
    </dgm:pt>
    <dgm:pt modelId="{179DDCB9-3E21-4CE4-9D91-ACDD716B4294}" type="pres">
      <dgm:prSet presAssocID="{8A9FFC54-AC3C-4643-B3F4-9331E9B150E7}" presName="par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D4E48-066A-4049-AFF5-134D1737F3A6}" type="pres">
      <dgm:prSet presAssocID="{8A9FFC54-AC3C-4643-B3F4-9331E9B150E7}" presName="parSh" presStyleLbl="node1" presStyleIdx="1" presStyleCnt="5"/>
      <dgm:spPr/>
      <dgm:t>
        <a:bodyPr/>
        <a:lstStyle/>
        <a:p>
          <a:endParaRPr lang="ru-RU"/>
        </a:p>
      </dgm:t>
    </dgm:pt>
    <dgm:pt modelId="{9F4ADEE4-820F-4622-9F35-100221874E79}" type="pres">
      <dgm:prSet presAssocID="{8A9FFC54-AC3C-4643-B3F4-9331E9B150E7}" presName="desTx" presStyleLbl="fgAcc1" presStyleIdx="1" presStyleCnt="5" custScaleY="125584" custLinFactNeighborY="135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D01EC0-C827-43BC-9E80-A5018DE4B4D8}" type="pres">
      <dgm:prSet presAssocID="{BE9F2207-82E2-4A17-BB9D-866BED4D7573}" presName="sibTrans" presStyleLbl="sibTrans2D1" presStyleIdx="1" presStyleCnt="4"/>
      <dgm:spPr/>
      <dgm:t>
        <a:bodyPr/>
        <a:lstStyle/>
        <a:p>
          <a:endParaRPr lang="ru-RU"/>
        </a:p>
      </dgm:t>
    </dgm:pt>
    <dgm:pt modelId="{357068AD-BD3C-4131-8D07-1826C4D32C60}" type="pres">
      <dgm:prSet presAssocID="{BE9F2207-82E2-4A17-BB9D-866BED4D7573}" presName="connTx" presStyleLbl="sibTrans2D1" presStyleIdx="1" presStyleCnt="4"/>
      <dgm:spPr/>
      <dgm:t>
        <a:bodyPr/>
        <a:lstStyle/>
        <a:p>
          <a:endParaRPr lang="ru-RU"/>
        </a:p>
      </dgm:t>
    </dgm:pt>
    <dgm:pt modelId="{45F00F41-7A0A-401A-98E3-EAE7888D0E35}" type="pres">
      <dgm:prSet presAssocID="{EDE833BB-D31C-4271-A06A-FF7A904B315F}" presName="composite" presStyleCnt="0"/>
      <dgm:spPr/>
    </dgm:pt>
    <dgm:pt modelId="{446DF256-AF73-4C4B-AD29-69F96A0F2070}" type="pres">
      <dgm:prSet presAssocID="{EDE833BB-D31C-4271-A06A-FF7A904B315F}" presName="par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0BC81A-A95D-4A2D-B5A2-5919589F5DB5}" type="pres">
      <dgm:prSet presAssocID="{EDE833BB-D31C-4271-A06A-FF7A904B315F}" presName="parSh" presStyleLbl="node1" presStyleIdx="2" presStyleCnt="5"/>
      <dgm:spPr/>
      <dgm:t>
        <a:bodyPr/>
        <a:lstStyle/>
        <a:p>
          <a:endParaRPr lang="ru-RU"/>
        </a:p>
      </dgm:t>
    </dgm:pt>
    <dgm:pt modelId="{885A4C60-8D39-4ECF-889E-77D314A690C0}" type="pres">
      <dgm:prSet presAssocID="{EDE833BB-D31C-4271-A06A-FF7A904B315F}" presName="desTx" presStyleLbl="fgAcc1" presStyleIdx="2" presStyleCnt="5" custScaleY="125584" custLinFactNeighborY="135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67CA02-31F9-480D-B091-68C80196C7A4}" type="pres">
      <dgm:prSet presAssocID="{87D3B505-663C-431D-ACBD-7E2EDE304AF2}" presName="sibTrans" presStyleLbl="sibTrans2D1" presStyleIdx="2" presStyleCnt="4"/>
      <dgm:spPr/>
      <dgm:t>
        <a:bodyPr/>
        <a:lstStyle/>
        <a:p>
          <a:endParaRPr lang="ru-RU"/>
        </a:p>
      </dgm:t>
    </dgm:pt>
    <dgm:pt modelId="{EDAB9685-CC45-4745-9AE4-A99B22CCE0D4}" type="pres">
      <dgm:prSet presAssocID="{87D3B505-663C-431D-ACBD-7E2EDE304AF2}" presName="connTx" presStyleLbl="sibTrans2D1" presStyleIdx="2" presStyleCnt="4"/>
      <dgm:spPr/>
      <dgm:t>
        <a:bodyPr/>
        <a:lstStyle/>
        <a:p>
          <a:endParaRPr lang="ru-RU"/>
        </a:p>
      </dgm:t>
    </dgm:pt>
    <dgm:pt modelId="{C6A881EB-820F-4D68-B5D8-301F4BA0F648}" type="pres">
      <dgm:prSet presAssocID="{B37842C4-A0ED-4CB6-9F0E-EBE182D1718F}" presName="composite" presStyleCnt="0"/>
      <dgm:spPr/>
    </dgm:pt>
    <dgm:pt modelId="{2EFE18AA-986F-4C5A-B129-27DDD98E38BA}" type="pres">
      <dgm:prSet presAssocID="{B37842C4-A0ED-4CB6-9F0E-EBE182D1718F}" presName="par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242142-F0E2-4C69-B47F-118C3748BBA2}" type="pres">
      <dgm:prSet presAssocID="{B37842C4-A0ED-4CB6-9F0E-EBE182D1718F}" presName="parSh" presStyleLbl="node1" presStyleIdx="3" presStyleCnt="5"/>
      <dgm:spPr/>
      <dgm:t>
        <a:bodyPr/>
        <a:lstStyle/>
        <a:p>
          <a:endParaRPr lang="ru-RU"/>
        </a:p>
      </dgm:t>
    </dgm:pt>
    <dgm:pt modelId="{80141918-545A-4335-82C3-BCBC49F9E80A}" type="pres">
      <dgm:prSet presAssocID="{B37842C4-A0ED-4CB6-9F0E-EBE182D1718F}" presName="desTx" presStyleLbl="fgAcc1" presStyleIdx="3" presStyleCnt="5" custScaleY="125584" custLinFactNeighborY="135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0EF40C-1F92-4F5E-8424-1F69EF396A89}" type="pres">
      <dgm:prSet presAssocID="{B1105C57-D63D-4E56-9A8E-1B975ED1D86D}" presName="sibTrans" presStyleLbl="sibTrans2D1" presStyleIdx="3" presStyleCnt="4"/>
      <dgm:spPr/>
      <dgm:t>
        <a:bodyPr/>
        <a:lstStyle/>
        <a:p>
          <a:endParaRPr lang="ru-RU"/>
        </a:p>
      </dgm:t>
    </dgm:pt>
    <dgm:pt modelId="{BB5B179E-65B5-4ABD-B391-FC41D7209856}" type="pres">
      <dgm:prSet presAssocID="{B1105C57-D63D-4E56-9A8E-1B975ED1D86D}" presName="connTx" presStyleLbl="sibTrans2D1" presStyleIdx="3" presStyleCnt="4"/>
      <dgm:spPr/>
      <dgm:t>
        <a:bodyPr/>
        <a:lstStyle/>
        <a:p>
          <a:endParaRPr lang="ru-RU"/>
        </a:p>
      </dgm:t>
    </dgm:pt>
    <dgm:pt modelId="{AB912D5D-D3D3-47E1-9B03-0753A9043A13}" type="pres">
      <dgm:prSet presAssocID="{7964BEFC-AB75-45F0-A8BE-EB137FA8CF41}" presName="composite" presStyleCnt="0"/>
      <dgm:spPr/>
    </dgm:pt>
    <dgm:pt modelId="{FE6E4561-ECAD-4D4E-88A4-8871EEAECBE1}" type="pres">
      <dgm:prSet presAssocID="{7964BEFC-AB75-45F0-A8BE-EB137FA8CF41}" presName="par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B6681F-D379-4858-BBDD-7BB4ADC4D6DD}" type="pres">
      <dgm:prSet presAssocID="{7964BEFC-AB75-45F0-A8BE-EB137FA8CF41}" presName="parSh" presStyleLbl="node1" presStyleIdx="4" presStyleCnt="5"/>
      <dgm:spPr/>
      <dgm:t>
        <a:bodyPr/>
        <a:lstStyle/>
        <a:p>
          <a:endParaRPr lang="ru-RU"/>
        </a:p>
      </dgm:t>
    </dgm:pt>
    <dgm:pt modelId="{02E3943D-AA92-440A-BD64-7631711ADFB8}" type="pres">
      <dgm:prSet presAssocID="{7964BEFC-AB75-45F0-A8BE-EB137FA8CF41}" presName="desTx" presStyleLbl="fgAcc1" presStyleIdx="4" presStyleCnt="5" custScaleY="125584" custLinFactNeighborY="135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046CFBC-FDF8-489A-AE19-30A21FDD9A0B}" type="presOf" srcId="{B1105C57-D63D-4E56-9A8E-1B975ED1D86D}" destId="{BB5B179E-65B5-4ABD-B391-FC41D7209856}" srcOrd="1" destOrd="0" presId="urn:microsoft.com/office/officeart/2005/8/layout/process3"/>
    <dgm:cxn modelId="{FFA1EE67-29ED-4E13-95AD-112D93C9A679}" srcId="{FCF8DA9B-477F-4E15-B9B8-42579FCEB338}" destId="{8A9FFC54-AC3C-4643-B3F4-9331E9B150E7}" srcOrd="1" destOrd="0" parTransId="{458A8445-CCCD-46F9-8089-946C1EC76AFA}" sibTransId="{BE9F2207-82E2-4A17-BB9D-866BED4D7573}"/>
    <dgm:cxn modelId="{15DD1F26-43A1-4D63-8E04-C71F4ABE5D46}" srcId="{FCF8DA9B-477F-4E15-B9B8-42579FCEB338}" destId="{B37842C4-A0ED-4CB6-9F0E-EBE182D1718F}" srcOrd="3" destOrd="0" parTransId="{60890B26-9524-40E9-B263-4CB0E3DCD89B}" sibTransId="{B1105C57-D63D-4E56-9A8E-1B975ED1D86D}"/>
    <dgm:cxn modelId="{425BED9C-0F03-4AB1-928D-656FCF319823}" srcId="{FCF8DA9B-477F-4E15-B9B8-42579FCEB338}" destId="{3AEF6680-B5C7-47EC-86CB-CBD5FC50A689}" srcOrd="0" destOrd="0" parTransId="{A8713F12-C640-40D6-BD9B-F28D42AB483C}" sibTransId="{38AC00F5-5DB4-4B1D-9151-C572169F5D19}"/>
    <dgm:cxn modelId="{DEF39FDF-EF2B-4EEC-843A-5CBD5E70C1CB}" type="presOf" srcId="{87D3B505-663C-431D-ACBD-7E2EDE304AF2}" destId="{EDAB9685-CC45-4745-9AE4-A99B22CCE0D4}" srcOrd="1" destOrd="0" presId="urn:microsoft.com/office/officeart/2005/8/layout/process3"/>
    <dgm:cxn modelId="{5900EC0E-2ECA-488D-A2D5-ABACCF3CB907}" type="presOf" srcId="{8A9FFC54-AC3C-4643-B3F4-9331E9B150E7}" destId="{179DDCB9-3E21-4CE4-9D91-ACDD716B4294}" srcOrd="0" destOrd="0" presId="urn:microsoft.com/office/officeart/2005/8/layout/process3"/>
    <dgm:cxn modelId="{E86AADB6-BB79-4FB0-822A-D0C1D49C0BBD}" type="presOf" srcId="{D7219141-12DC-4B6F-A17B-D0E06597FE55}" destId="{02E3943D-AA92-440A-BD64-7631711ADFB8}" srcOrd="0" destOrd="0" presId="urn:microsoft.com/office/officeart/2005/8/layout/process3"/>
    <dgm:cxn modelId="{98573140-9C4E-4B6C-BD4D-868A7FB5FCA2}" type="presOf" srcId="{87D3B505-663C-431D-ACBD-7E2EDE304AF2}" destId="{6567CA02-31F9-480D-B091-68C80196C7A4}" srcOrd="0" destOrd="0" presId="urn:microsoft.com/office/officeart/2005/8/layout/process3"/>
    <dgm:cxn modelId="{795FA5E5-A64E-45A3-AAE7-1FCD84FA9534}" type="presOf" srcId="{FCF8DA9B-477F-4E15-B9B8-42579FCEB338}" destId="{D28CC67F-2BAD-4AEF-9356-47E10F283D30}" srcOrd="0" destOrd="0" presId="urn:microsoft.com/office/officeart/2005/8/layout/process3"/>
    <dgm:cxn modelId="{86D5039A-98BC-4D85-97C8-96AA25972AE1}" type="presOf" srcId="{3AEF6680-B5C7-47EC-86CB-CBD5FC50A689}" destId="{51A147D6-406D-4D89-BA29-ABED1F2DCF48}" srcOrd="1" destOrd="0" presId="urn:microsoft.com/office/officeart/2005/8/layout/process3"/>
    <dgm:cxn modelId="{1A63B0FA-0228-4C44-A6D6-D1022612F19C}" srcId="{3AEF6680-B5C7-47EC-86CB-CBD5FC50A689}" destId="{8EB0816F-BCFE-4909-8B48-9F43D68CA845}" srcOrd="0" destOrd="0" parTransId="{9F64AD31-429C-42F3-BC64-28C3CB73DB92}" sibTransId="{56A4C786-8E67-441C-95D8-A00CC71E2AA5}"/>
    <dgm:cxn modelId="{78DCD54F-8EE5-4924-96A7-DC3B62DBE17B}" type="presOf" srcId="{38AC00F5-5DB4-4B1D-9151-C572169F5D19}" destId="{4C5791A8-26B3-4B93-A5B7-E798967E8523}" srcOrd="0" destOrd="0" presId="urn:microsoft.com/office/officeart/2005/8/layout/process3"/>
    <dgm:cxn modelId="{C9465FAE-F7F7-4A46-92C2-C589DFE6CDD9}" type="presOf" srcId="{8A9FFC54-AC3C-4643-B3F4-9331E9B150E7}" destId="{194D4E48-066A-4049-AFF5-134D1737F3A6}" srcOrd="1" destOrd="0" presId="urn:microsoft.com/office/officeart/2005/8/layout/process3"/>
    <dgm:cxn modelId="{90B252D7-2220-486D-9CF7-DCADCA43F9C7}" type="presOf" srcId="{B1105C57-D63D-4E56-9A8E-1B975ED1D86D}" destId="{DC0EF40C-1F92-4F5E-8424-1F69EF396A89}" srcOrd="0" destOrd="0" presId="urn:microsoft.com/office/officeart/2005/8/layout/process3"/>
    <dgm:cxn modelId="{788C41FE-8E8D-4895-B0F0-6F1B53731DAD}" type="presOf" srcId="{758C0D7D-789F-449E-9F12-DF8F4FA0D40D}" destId="{80141918-545A-4335-82C3-BCBC49F9E80A}" srcOrd="0" destOrd="0" presId="urn:microsoft.com/office/officeart/2005/8/layout/process3"/>
    <dgm:cxn modelId="{22CDA4B0-F585-4332-854B-A1818D4121D2}" srcId="{FCF8DA9B-477F-4E15-B9B8-42579FCEB338}" destId="{7964BEFC-AB75-45F0-A8BE-EB137FA8CF41}" srcOrd="4" destOrd="0" parTransId="{7BECD016-DCD9-4520-B449-E948EBC3B690}" sibTransId="{61B603A6-62DC-4FB3-9768-86DCE4FDBBDA}"/>
    <dgm:cxn modelId="{EDE5805F-4868-4285-8D2C-F9A0520EB2C4}" srcId="{8A9FFC54-AC3C-4643-B3F4-9331E9B150E7}" destId="{7B60CBE8-BC77-437A-928C-AB072DC6C368}" srcOrd="0" destOrd="0" parTransId="{79633A13-A864-44BF-8A67-99531911B6DA}" sibTransId="{0729ED13-0CC0-41F3-B41B-E8754424A809}"/>
    <dgm:cxn modelId="{29710B8B-54EB-41AF-8948-2267EF8E1592}" type="presOf" srcId="{38AC00F5-5DB4-4B1D-9151-C572169F5D19}" destId="{743250F7-5AD8-429A-9284-4FB83563C07C}" srcOrd="1" destOrd="0" presId="urn:microsoft.com/office/officeart/2005/8/layout/process3"/>
    <dgm:cxn modelId="{83F47EC1-024F-40A7-90FB-1DB7D4B5887C}" type="presOf" srcId="{7964BEFC-AB75-45F0-A8BE-EB137FA8CF41}" destId="{FE6E4561-ECAD-4D4E-88A4-8871EEAECBE1}" srcOrd="0" destOrd="0" presId="urn:microsoft.com/office/officeart/2005/8/layout/process3"/>
    <dgm:cxn modelId="{088F76A7-100D-43DB-A732-F0B49AE5E4FF}" srcId="{B37842C4-A0ED-4CB6-9F0E-EBE182D1718F}" destId="{758C0D7D-789F-449E-9F12-DF8F4FA0D40D}" srcOrd="0" destOrd="0" parTransId="{94AA6F16-5A15-4A74-88DB-A2B29F7D0604}" sibTransId="{0E0E495E-553F-4094-9E2B-0E5EE9853268}"/>
    <dgm:cxn modelId="{E9F15C24-088C-43DE-90C7-98D017D54F71}" type="presOf" srcId="{B37842C4-A0ED-4CB6-9F0E-EBE182D1718F}" destId="{8D242142-F0E2-4C69-B47F-118C3748BBA2}" srcOrd="1" destOrd="0" presId="urn:microsoft.com/office/officeart/2005/8/layout/process3"/>
    <dgm:cxn modelId="{8C7F8AE5-E8A9-4FC0-B827-137A091AADA9}" type="presOf" srcId="{B37842C4-A0ED-4CB6-9F0E-EBE182D1718F}" destId="{2EFE18AA-986F-4C5A-B129-27DDD98E38BA}" srcOrd="0" destOrd="0" presId="urn:microsoft.com/office/officeart/2005/8/layout/process3"/>
    <dgm:cxn modelId="{84D3BC30-403B-40DE-94EF-4267DA8E9C19}" type="presOf" srcId="{3AEF6680-B5C7-47EC-86CB-CBD5FC50A689}" destId="{FD740BA0-C111-4DEC-9DEB-42B4EC2F3386}" srcOrd="0" destOrd="0" presId="urn:microsoft.com/office/officeart/2005/8/layout/process3"/>
    <dgm:cxn modelId="{0354220C-F82E-45CA-A93A-F411990318A0}" type="presOf" srcId="{EDE833BB-D31C-4271-A06A-FF7A904B315F}" destId="{446DF256-AF73-4C4B-AD29-69F96A0F2070}" srcOrd="0" destOrd="0" presId="urn:microsoft.com/office/officeart/2005/8/layout/process3"/>
    <dgm:cxn modelId="{BAEE82DC-6623-4A54-A523-9FC57A00D4C9}" type="presOf" srcId="{7B60CBE8-BC77-437A-928C-AB072DC6C368}" destId="{9F4ADEE4-820F-4622-9F35-100221874E79}" srcOrd="0" destOrd="0" presId="urn:microsoft.com/office/officeart/2005/8/layout/process3"/>
    <dgm:cxn modelId="{39777D49-2589-4F37-A45D-B7B052E997DF}" srcId="{FCF8DA9B-477F-4E15-B9B8-42579FCEB338}" destId="{EDE833BB-D31C-4271-A06A-FF7A904B315F}" srcOrd="2" destOrd="0" parTransId="{5CB73FD0-7F5E-49DF-B4D6-B16D45AD46E8}" sibTransId="{87D3B505-663C-431D-ACBD-7E2EDE304AF2}"/>
    <dgm:cxn modelId="{5E77DEFB-F3BF-4570-8366-51B83282AEE4}" srcId="{7964BEFC-AB75-45F0-A8BE-EB137FA8CF41}" destId="{D7219141-12DC-4B6F-A17B-D0E06597FE55}" srcOrd="0" destOrd="0" parTransId="{32E1AABE-E2C9-4037-B011-840AC28C5B7A}" sibTransId="{5212DB1F-6914-49DB-A66D-31D04F216154}"/>
    <dgm:cxn modelId="{9CA602BA-ACF9-4CE9-9F4D-B1EDD4CE03A1}" srcId="{EDE833BB-D31C-4271-A06A-FF7A904B315F}" destId="{2302D928-9AE3-49E6-9338-1EB601C9169E}" srcOrd="0" destOrd="0" parTransId="{2DE2090E-C6E5-41DB-BEF7-EC37309DF050}" sibTransId="{D28EAF5B-AE46-438D-97E8-7C357B66DA3E}"/>
    <dgm:cxn modelId="{71F7EE44-11B6-4412-AEBF-6C8309C1C528}" type="presOf" srcId="{2302D928-9AE3-49E6-9338-1EB601C9169E}" destId="{885A4C60-8D39-4ECF-889E-77D314A690C0}" srcOrd="0" destOrd="0" presId="urn:microsoft.com/office/officeart/2005/8/layout/process3"/>
    <dgm:cxn modelId="{908DC985-7460-4671-8E67-252C1D6952FA}" type="presOf" srcId="{BE9F2207-82E2-4A17-BB9D-866BED4D7573}" destId="{B9D01EC0-C827-43BC-9E80-A5018DE4B4D8}" srcOrd="0" destOrd="0" presId="urn:microsoft.com/office/officeart/2005/8/layout/process3"/>
    <dgm:cxn modelId="{3676F205-9817-4686-B6B0-37DBA7EAB77D}" type="presOf" srcId="{EDE833BB-D31C-4271-A06A-FF7A904B315F}" destId="{720BC81A-A95D-4A2D-B5A2-5919589F5DB5}" srcOrd="1" destOrd="0" presId="urn:microsoft.com/office/officeart/2005/8/layout/process3"/>
    <dgm:cxn modelId="{4B9F90A3-62AF-4059-9CC6-4A3EEA3E4E1A}" type="presOf" srcId="{8EB0816F-BCFE-4909-8B48-9F43D68CA845}" destId="{5C3050F9-3FD3-4E7A-BF31-659AAEC7B1AD}" srcOrd="0" destOrd="0" presId="urn:microsoft.com/office/officeart/2005/8/layout/process3"/>
    <dgm:cxn modelId="{67363E2C-8A3E-4103-873C-622DA8F236FF}" type="presOf" srcId="{7964BEFC-AB75-45F0-A8BE-EB137FA8CF41}" destId="{D7B6681F-D379-4858-BBDD-7BB4ADC4D6DD}" srcOrd="1" destOrd="0" presId="urn:microsoft.com/office/officeart/2005/8/layout/process3"/>
    <dgm:cxn modelId="{96B4C621-9C28-4726-AF2D-2CF101F3F927}" type="presOf" srcId="{BE9F2207-82E2-4A17-BB9D-866BED4D7573}" destId="{357068AD-BD3C-4131-8D07-1826C4D32C60}" srcOrd="1" destOrd="0" presId="urn:microsoft.com/office/officeart/2005/8/layout/process3"/>
    <dgm:cxn modelId="{01A1C932-A122-47FB-9CDD-F76EE8F7A008}" type="presParOf" srcId="{D28CC67F-2BAD-4AEF-9356-47E10F283D30}" destId="{390BE4E8-87D1-4E04-B1B0-995367C91450}" srcOrd="0" destOrd="0" presId="urn:microsoft.com/office/officeart/2005/8/layout/process3"/>
    <dgm:cxn modelId="{6EC9922D-88B4-4D75-B47B-673E4F6591C6}" type="presParOf" srcId="{390BE4E8-87D1-4E04-B1B0-995367C91450}" destId="{FD740BA0-C111-4DEC-9DEB-42B4EC2F3386}" srcOrd="0" destOrd="0" presId="urn:microsoft.com/office/officeart/2005/8/layout/process3"/>
    <dgm:cxn modelId="{8837BF7F-EB98-42C6-B7A1-3D7751BFC4D7}" type="presParOf" srcId="{390BE4E8-87D1-4E04-B1B0-995367C91450}" destId="{51A147D6-406D-4D89-BA29-ABED1F2DCF48}" srcOrd="1" destOrd="0" presId="urn:microsoft.com/office/officeart/2005/8/layout/process3"/>
    <dgm:cxn modelId="{B1AC0052-394D-4B64-A0AA-FA7428197881}" type="presParOf" srcId="{390BE4E8-87D1-4E04-B1B0-995367C91450}" destId="{5C3050F9-3FD3-4E7A-BF31-659AAEC7B1AD}" srcOrd="2" destOrd="0" presId="urn:microsoft.com/office/officeart/2005/8/layout/process3"/>
    <dgm:cxn modelId="{6E7CA14A-0BED-47AF-83B3-9F1FF60E5A43}" type="presParOf" srcId="{D28CC67F-2BAD-4AEF-9356-47E10F283D30}" destId="{4C5791A8-26B3-4B93-A5B7-E798967E8523}" srcOrd="1" destOrd="0" presId="urn:microsoft.com/office/officeart/2005/8/layout/process3"/>
    <dgm:cxn modelId="{2C4881DE-F8A4-41E3-B77E-9C6422843F90}" type="presParOf" srcId="{4C5791A8-26B3-4B93-A5B7-E798967E8523}" destId="{743250F7-5AD8-429A-9284-4FB83563C07C}" srcOrd="0" destOrd="0" presId="urn:microsoft.com/office/officeart/2005/8/layout/process3"/>
    <dgm:cxn modelId="{DB302346-AE15-4071-8109-53A2E331FC5A}" type="presParOf" srcId="{D28CC67F-2BAD-4AEF-9356-47E10F283D30}" destId="{11FAF63B-CB08-4928-93A5-3C54C6AE8048}" srcOrd="2" destOrd="0" presId="urn:microsoft.com/office/officeart/2005/8/layout/process3"/>
    <dgm:cxn modelId="{5421B95A-8448-4992-B5C8-A55569FEA72B}" type="presParOf" srcId="{11FAF63B-CB08-4928-93A5-3C54C6AE8048}" destId="{179DDCB9-3E21-4CE4-9D91-ACDD716B4294}" srcOrd="0" destOrd="0" presId="urn:microsoft.com/office/officeart/2005/8/layout/process3"/>
    <dgm:cxn modelId="{35629EBC-08DE-4103-BA6A-B805557ADFF9}" type="presParOf" srcId="{11FAF63B-CB08-4928-93A5-3C54C6AE8048}" destId="{194D4E48-066A-4049-AFF5-134D1737F3A6}" srcOrd="1" destOrd="0" presId="urn:microsoft.com/office/officeart/2005/8/layout/process3"/>
    <dgm:cxn modelId="{AF9A2762-7243-4C5B-85D8-0D6ABE66D4BD}" type="presParOf" srcId="{11FAF63B-CB08-4928-93A5-3C54C6AE8048}" destId="{9F4ADEE4-820F-4622-9F35-100221874E79}" srcOrd="2" destOrd="0" presId="urn:microsoft.com/office/officeart/2005/8/layout/process3"/>
    <dgm:cxn modelId="{85FE2426-DDFC-4E0B-BE82-1B924B14692E}" type="presParOf" srcId="{D28CC67F-2BAD-4AEF-9356-47E10F283D30}" destId="{B9D01EC0-C827-43BC-9E80-A5018DE4B4D8}" srcOrd="3" destOrd="0" presId="urn:microsoft.com/office/officeart/2005/8/layout/process3"/>
    <dgm:cxn modelId="{0F17C2E6-1636-4983-8387-9FB82E665E19}" type="presParOf" srcId="{B9D01EC0-C827-43BC-9E80-A5018DE4B4D8}" destId="{357068AD-BD3C-4131-8D07-1826C4D32C60}" srcOrd="0" destOrd="0" presId="urn:microsoft.com/office/officeart/2005/8/layout/process3"/>
    <dgm:cxn modelId="{DFD73E5E-FECC-447A-A8EA-908E77B2B073}" type="presParOf" srcId="{D28CC67F-2BAD-4AEF-9356-47E10F283D30}" destId="{45F00F41-7A0A-401A-98E3-EAE7888D0E35}" srcOrd="4" destOrd="0" presId="urn:microsoft.com/office/officeart/2005/8/layout/process3"/>
    <dgm:cxn modelId="{96A98D45-253E-4921-9B5C-EDE9AFF185B9}" type="presParOf" srcId="{45F00F41-7A0A-401A-98E3-EAE7888D0E35}" destId="{446DF256-AF73-4C4B-AD29-69F96A0F2070}" srcOrd="0" destOrd="0" presId="urn:microsoft.com/office/officeart/2005/8/layout/process3"/>
    <dgm:cxn modelId="{B8256E6F-107B-4F70-AF7F-AF9E9960493F}" type="presParOf" srcId="{45F00F41-7A0A-401A-98E3-EAE7888D0E35}" destId="{720BC81A-A95D-4A2D-B5A2-5919589F5DB5}" srcOrd="1" destOrd="0" presId="urn:microsoft.com/office/officeart/2005/8/layout/process3"/>
    <dgm:cxn modelId="{764DBFDB-1089-4420-B876-277F52E91884}" type="presParOf" srcId="{45F00F41-7A0A-401A-98E3-EAE7888D0E35}" destId="{885A4C60-8D39-4ECF-889E-77D314A690C0}" srcOrd="2" destOrd="0" presId="urn:microsoft.com/office/officeart/2005/8/layout/process3"/>
    <dgm:cxn modelId="{0FF484B4-78CC-4BA0-B036-D96C4BFCFC1D}" type="presParOf" srcId="{D28CC67F-2BAD-4AEF-9356-47E10F283D30}" destId="{6567CA02-31F9-480D-B091-68C80196C7A4}" srcOrd="5" destOrd="0" presId="urn:microsoft.com/office/officeart/2005/8/layout/process3"/>
    <dgm:cxn modelId="{5827254F-02EC-4AB5-9DE1-DB82ECC074CB}" type="presParOf" srcId="{6567CA02-31F9-480D-B091-68C80196C7A4}" destId="{EDAB9685-CC45-4745-9AE4-A99B22CCE0D4}" srcOrd="0" destOrd="0" presId="urn:microsoft.com/office/officeart/2005/8/layout/process3"/>
    <dgm:cxn modelId="{E8D82344-2B83-4ADA-9373-4A71D5BF89AB}" type="presParOf" srcId="{D28CC67F-2BAD-4AEF-9356-47E10F283D30}" destId="{C6A881EB-820F-4D68-B5D8-301F4BA0F648}" srcOrd="6" destOrd="0" presId="urn:microsoft.com/office/officeart/2005/8/layout/process3"/>
    <dgm:cxn modelId="{3021266D-0661-45C9-8442-0E365747C719}" type="presParOf" srcId="{C6A881EB-820F-4D68-B5D8-301F4BA0F648}" destId="{2EFE18AA-986F-4C5A-B129-27DDD98E38BA}" srcOrd="0" destOrd="0" presId="urn:microsoft.com/office/officeart/2005/8/layout/process3"/>
    <dgm:cxn modelId="{0E069F15-2BBE-4626-A152-A48D983FB82C}" type="presParOf" srcId="{C6A881EB-820F-4D68-B5D8-301F4BA0F648}" destId="{8D242142-F0E2-4C69-B47F-118C3748BBA2}" srcOrd="1" destOrd="0" presId="urn:microsoft.com/office/officeart/2005/8/layout/process3"/>
    <dgm:cxn modelId="{DB081D27-2F5F-4394-89B6-E38B7BAC53F2}" type="presParOf" srcId="{C6A881EB-820F-4D68-B5D8-301F4BA0F648}" destId="{80141918-545A-4335-82C3-BCBC49F9E80A}" srcOrd="2" destOrd="0" presId="urn:microsoft.com/office/officeart/2005/8/layout/process3"/>
    <dgm:cxn modelId="{FF238628-741F-43D1-9B73-2DECF3A6280A}" type="presParOf" srcId="{D28CC67F-2BAD-4AEF-9356-47E10F283D30}" destId="{DC0EF40C-1F92-4F5E-8424-1F69EF396A89}" srcOrd="7" destOrd="0" presId="urn:microsoft.com/office/officeart/2005/8/layout/process3"/>
    <dgm:cxn modelId="{C0EFCD73-5B63-4C79-AF4D-E6C169A4092B}" type="presParOf" srcId="{DC0EF40C-1F92-4F5E-8424-1F69EF396A89}" destId="{BB5B179E-65B5-4ABD-B391-FC41D7209856}" srcOrd="0" destOrd="0" presId="urn:microsoft.com/office/officeart/2005/8/layout/process3"/>
    <dgm:cxn modelId="{71E0256F-3A0B-4EC0-AF21-1F29DEF9549E}" type="presParOf" srcId="{D28CC67F-2BAD-4AEF-9356-47E10F283D30}" destId="{AB912D5D-D3D3-47E1-9B03-0753A9043A13}" srcOrd="8" destOrd="0" presId="urn:microsoft.com/office/officeart/2005/8/layout/process3"/>
    <dgm:cxn modelId="{CC9235A5-58A8-480B-A58A-79C884FC81D6}" type="presParOf" srcId="{AB912D5D-D3D3-47E1-9B03-0753A9043A13}" destId="{FE6E4561-ECAD-4D4E-88A4-8871EEAECBE1}" srcOrd="0" destOrd="0" presId="urn:microsoft.com/office/officeart/2005/8/layout/process3"/>
    <dgm:cxn modelId="{19FE259C-CC98-459B-89CB-6BF22B08D4D7}" type="presParOf" srcId="{AB912D5D-D3D3-47E1-9B03-0753A9043A13}" destId="{D7B6681F-D379-4858-BBDD-7BB4ADC4D6DD}" srcOrd="1" destOrd="0" presId="urn:microsoft.com/office/officeart/2005/8/layout/process3"/>
    <dgm:cxn modelId="{EE1BA612-02A2-40E4-A90C-F5F879D39DB4}" type="presParOf" srcId="{AB912D5D-D3D3-47E1-9B03-0753A9043A13}" destId="{02E3943D-AA92-440A-BD64-7631711ADFB8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A147D6-406D-4D89-BA29-ABED1F2DCF48}">
      <dsp:nvSpPr>
        <dsp:cNvPr id="0" name=""/>
        <dsp:cNvSpPr/>
      </dsp:nvSpPr>
      <dsp:spPr>
        <a:xfrm>
          <a:off x="1248" y="596957"/>
          <a:ext cx="1506517" cy="415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Понедельник</a:t>
          </a:r>
        </a:p>
      </dsp:txBody>
      <dsp:txXfrm>
        <a:off x="1248" y="596957"/>
        <a:ext cx="1506517" cy="276925"/>
      </dsp:txXfrm>
    </dsp:sp>
    <dsp:sp modelId="{5C3050F9-3FD3-4E7A-BF31-659AAEC7B1AD}">
      <dsp:nvSpPr>
        <dsp:cNvPr id="0" name=""/>
        <dsp:cNvSpPr/>
      </dsp:nvSpPr>
      <dsp:spPr>
        <a:xfrm>
          <a:off x="281113" y="885997"/>
          <a:ext cx="1563916" cy="18897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/>
            <a:t>При необходимости, возможно проконсультироваться с менеджерами  и воспользоваться </a:t>
          </a:r>
          <a:r>
            <a:rPr lang="ru-RU" sz="1000" b="1" i="0" kern="1200" dirty="0"/>
            <a:t>услугой составления вопросов/анкет</a:t>
          </a:r>
          <a:r>
            <a:rPr lang="ru-RU" sz="1000" i="0" kern="1200" dirty="0"/>
            <a:t>*</a:t>
          </a:r>
        </a:p>
      </dsp:txBody>
      <dsp:txXfrm>
        <a:off x="326919" y="931803"/>
        <a:ext cx="1472304" cy="1798176"/>
      </dsp:txXfrm>
    </dsp:sp>
    <dsp:sp modelId="{4C5791A8-26B3-4B93-A5B7-E798967E8523}">
      <dsp:nvSpPr>
        <dsp:cNvPr id="0" name=""/>
        <dsp:cNvSpPr/>
      </dsp:nvSpPr>
      <dsp:spPr>
        <a:xfrm>
          <a:off x="1743324" y="547880"/>
          <a:ext cx="499381" cy="3750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1743324" y="622896"/>
        <a:ext cx="386857" cy="225047"/>
      </dsp:txXfrm>
    </dsp:sp>
    <dsp:sp modelId="{194D4E48-066A-4049-AFF5-134D1737F3A6}">
      <dsp:nvSpPr>
        <dsp:cNvPr id="0" name=""/>
        <dsp:cNvSpPr/>
      </dsp:nvSpPr>
      <dsp:spPr>
        <a:xfrm>
          <a:off x="2449996" y="596957"/>
          <a:ext cx="1506517" cy="415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Вторник</a:t>
          </a:r>
        </a:p>
      </dsp:txBody>
      <dsp:txXfrm>
        <a:off x="2449996" y="596957"/>
        <a:ext cx="1506517" cy="276925"/>
      </dsp:txXfrm>
    </dsp:sp>
    <dsp:sp modelId="{9F4ADEE4-820F-4622-9F35-100221874E79}">
      <dsp:nvSpPr>
        <dsp:cNvPr id="0" name=""/>
        <dsp:cNvSpPr/>
      </dsp:nvSpPr>
      <dsp:spPr>
        <a:xfrm>
          <a:off x="2758560" y="885997"/>
          <a:ext cx="1506517" cy="18897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b="1" kern="1200" dirty="0"/>
            <a:t>До 14.00</a:t>
          </a:r>
          <a:r>
            <a:rPr lang="ru-RU" sz="1000" kern="1200" dirty="0"/>
            <a:t> необходимо прислать вопрос/ы для включения в исследование. С 14.00 до 16.00 волна Омнибуса запускается в поля </a:t>
          </a:r>
        </a:p>
      </dsp:txBody>
      <dsp:txXfrm>
        <a:off x="2802684" y="930121"/>
        <a:ext cx="1418269" cy="1801540"/>
      </dsp:txXfrm>
    </dsp:sp>
    <dsp:sp modelId="{B9D01EC0-C827-43BC-9E80-A5018DE4B4D8}">
      <dsp:nvSpPr>
        <dsp:cNvPr id="0" name=""/>
        <dsp:cNvSpPr/>
      </dsp:nvSpPr>
      <dsp:spPr>
        <a:xfrm>
          <a:off x="4184897" y="547880"/>
          <a:ext cx="484171" cy="3750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4184897" y="622896"/>
        <a:ext cx="371647" cy="225047"/>
      </dsp:txXfrm>
    </dsp:sp>
    <dsp:sp modelId="{720BC81A-A95D-4A2D-B5A2-5919589F5DB5}">
      <dsp:nvSpPr>
        <dsp:cNvPr id="0" name=""/>
        <dsp:cNvSpPr/>
      </dsp:nvSpPr>
      <dsp:spPr>
        <a:xfrm>
          <a:off x="4870045" y="596957"/>
          <a:ext cx="1506517" cy="415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Среда</a:t>
          </a:r>
        </a:p>
      </dsp:txBody>
      <dsp:txXfrm>
        <a:off x="4870045" y="596957"/>
        <a:ext cx="1506517" cy="276925"/>
      </dsp:txXfrm>
    </dsp:sp>
    <dsp:sp modelId="{885A4C60-8D39-4ECF-889E-77D314A690C0}">
      <dsp:nvSpPr>
        <dsp:cNvPr id="0" name=""/>
        <dsp:cNvSpPr/>
      </dsp:nvSpPr>
      <dsp:spPr>
        <a:xfrm>
          <a:off x="5178609" y="885997"/>
          <a:ext cx="1506517" cy="18897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/>
            <a:t> </a:t>
          </a:r>
          <a:r>
            <a:rPr lang="ru-RU" sz="1000" b="1" kern="1200" dirty="0"/>
            <a:t>До 16.00</a:t>
          </a:r>
          <a:r>
            <a:rPr lang="ru-RU" sz="1000" kern="1200" dirty="0"/>
            <a:t> результаты Омнибуса предоставляются в формате </a:t>
          </a:r>
          <a:r>
            <a:rPr lang="en-US" sz="1000" b="1" kern="1200" dirty="0"/>
            <a:t>Excel </a:t>
          </a:r>
          <a:r>
            <a:rPr lang="ru-RU" sz="1000" b="1" kern="1200" dirty="0"/>
            <a:t>таблиц</a:t>
          </a:r>
          <a:r>
            <a:rPr lang="ru-RU" sz="1000" kern="1200" dirty="0"/>
            <a:t>** с необходимыми разрезами и рассчитанными значимостями</a:t>
          </a:r>
        </a:p>
      </dsp:txBody>
      <dsp:txXfrm>
        <a:off x="5222733" y="930121"/>
        <a:ext cx="1418269" cy="1801540"/>
      </dsp:txXfrm>
    </dsp:sp>
    <dsp:sp modelId="{6567CA02-31F9-480D-B091-68C80196C7A4}">
      <dsp:nvSpPr>
        <dsp:cNvPr id="0" name=""/>
        <dsp:cNvSpPr/>
      </dsp:nvSpPr>
      <dsp:spPr>
        <a:xfrm>
          <a:off x="6604945" y="547880"/>
          <a:ext cx="484171" cy="3750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6604945" y="622896"/>
        <a:ext cx="371647" cy="225047"/>
      </dsp:txXfrm>
    </dsp:sp>
    <dsp:sp modelId="{8D242142-F0E2-4C69-B47F-118C3748BBA2}">
      <dsp:nvSpPr>
        <dsp:cNvPr id="0" name=""/>
        <dsp:cNvSpPr/>
      </dsp:nvSpPr>
      <dsp:spPr>
        <a:xfrm>
          <a:off x="7290093" y="596957"/>
          <a:ext cx="1506517" cy="415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Четверг </a:t>
          </a:r>
        </a:p>
      </dsp:txBody>
      <dsp:txXfrm>
        <a:off x="7290093" y="596957"/>
        <a:ext cx="1506517" cy="276925"/>
      </dsp:txXfrm>
    </dsp:sp>
    <dsp:sp modelId="{80141918-545A-4335-82C3-BCBC49F9E80A}">
      <dsp:nvSpPr>
        <dsp:cNvPr id="0" name=""/>
        <dsp:cNvSpPr/>
      </dsp:nvSpPr>
      <dsp:spPr>
        <a:xfrm>
          <a:off x="7598657" y="885997"/>
          <a:ext cx="1506517" cy="18897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b="1" kern="1200" dirty="0"/>
            <a:t> До 14.00</a:t>
          </a:r>
          <a:r>
            <a:rPr lang="ru-RU" sz="1000" kern="1200" dirty="0"/>
            <a:t> необходимо прислать вопрос/ы для включения в исследование. С 14.00 до 16.00 волна Омнибуса запускается в поля</a:t>
          </a:r>
        </a:p>
      </dsp:txBody>
      <dsp:txXfrm>
        <a:off x="7642781" y="930121"/>
        <a:ext cx="1418269" cy="1801540"/>
      </dsp:txXfrm>
    </dsp:sp>
    <dsp:sp modelId="{DC0EF40C-1F92-4F5E-8424-1F69EF396A89}">
      <dsp:nvSpPr>
        <dsp:cNvPr id="0" name=""/>
        <dsp:cNvSpPr/>
      </dsp:nvSpPr>
      <dsp:spPr>
        <a:xfrm>
          <a:off x="9024994" y="547880"/>
          <a:ext cx="484171" cy="3750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9024994" y="622896"/>
        <a:ext cx="371647" cy="225047"/>
      </dsp:txXfrm>
    </dsp:sp>
    <dsp:sp modelId="{D7B6681F-D379-4858-BBDD-7BB4ADC4D6DD}">
      <dsp:nvSpPr>
        <dsp:cNvPr id="0" name=""/>
        <dsp:cNvSpPr/>
      </dsp:nvSpPr>
      <dsp:spPr>
        <a:xfrm>
          <a:off x="9710142" y="596957"/>
          <a:ext cx="1506517" cy="415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Пятница</a:t>
          </a:r>
        </a:p>
      </dsp:txBody>
      <dsp:txXfrm>
        <a:off x="9710142" y="596957"/>
        <a:ext cx="1506517" cy="276925"/>
      </dsp:txXfrm>
    </dsp:sp>
    <dsp:sp modelId="{02E3943D-AA92-440A-BD64-7631711ADFB8}">
      <dsp:nvSpPr>
        <dsp:cNvPr id="0" name=""/>
        <dsp:cNvSpPr/>
      </dsp:nvSpPr>
      <dsp:spPr>
        <a:xfrm>
          <a:off x="10018706" y="885997"/>
          <a:ext cx="1506517" cy="18897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b="1" kern="1200" dirty="0"/>
            <a:t>До 16.00 </a:t>
          </a:r>
          <a:r>
            <a:rPr lang="ru-RU" sz="1000" kern="1200" dirty="0"/>
            <a:t>результаты Омнибуса предоставляются в формате </a:t>
          </a:r>
          <a:r>
            <a:rPr lang="en-US" sz="1000" b="1" kern="1200" dirty="0"/>
            <a:t>Excel </a:t>
          </a:r>
          <a:r>
            <a:rPr lang="ru-RU" sz="1000" b="1" kern="1200" dirty="0"/>
            <a:t>таблиц</a:t>
          </a:r>
          <a:r>
            <a:rPr lang="ru-RU" sz="1000" kern="1200" dirty="0"/>
            <a:t>** с необходимыми разрезами и рассчитанными значимостями</a:t>
          </a:r>
        </a:p>
      </dsp:txBody>
      <dsp:txXfrm>
        <a:off x="10062830" y="930121"/>
        <a:ext cx="1418269" cy="18015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8FB1E-C124-4828-AAB3-4DED37FE1E37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06E7-1285-49D0-9BC5-C75C1BEBF9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553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8FB1E-C124-4828-AAB3-4DED37FE1E37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06E7-1285-49D0-9BC5-C75C1BEBF9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217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8FB1E-C124-4828-AAB3-4DED37FE1E37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06E7-1285-49D0-9BC5-C75C1BEBF9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447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8FB1E-C124-4828-AAB3-4DED37FE1E37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06E7-1285-49D0-9BC5-C75C1BEBF9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729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8FB1E-C124-4828-AAB3-4DED37FE1E37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06E7-1285-49D0-9BC5-C75C1BEBF9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420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8FB1E-C124-4828-AAB3-4DED37FE1E37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06E7-1285-49D0-9BC5-C75C1BEBF9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755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8FB1E-C124-4828-AAB3-4DED37FE1E37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06E7-1285-49D0-9BC5-C75C1BEBF9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830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8FB1E-C124-4828-AAB3-4DED37FE1E37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06E7-1285-49D0-9BC5-C75C1BEBF9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2857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8FB1E-C124-4828-AAB3-4DED37FE1E37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06E7-1285-49D0-9BC5-C75C1BEBF9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296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8FB1E-C124-4828-AAB3-4DED37FE1E37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06E7-1285-49D0-9BC5-C75C1BEBF9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558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8FB1E-C124-4828-AAB3-4DED37FE1E37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06E7-1285-49D0-9BC5-C75C1BEBF9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239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8FB1E-C124-4828-AAB3-4DED37FE1E37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D06E7-1285-49D0-9BC5-C75C1BEBF9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811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071" y="488887"/>
            <a:ext cx="1170103" cy="97492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059745" y="622404"/>
            <a:ext cx="206018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>
                <a:ln w="0"/>
                <a:solidFill>
                  <a:srgbClr val="697992"/>
                </a:solidFill>
              </a:rPr>
              <a:t>Omnibus</a:t>
            </a:r>
            <a:endParaRPr lang="ru-RU" sz="4000" b="0" cap="none" spc="0" dirty="0">
              <a:ln w="0"/>
              <a:solidFill>
                <a:srgbClr val="69799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3150"/>
            <a:ext cx="12192000" cy="1648113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1892174" y="1916668"/>
            <a:ext cx="7855308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solidFill>
                  <a:schemeClr val="bg1">
                    <a:lumMod val="95000"/>
                  </a:schemeClr>
                </a:solidFill>
              </a:rPr>
              <a:t>Омнибус </a:t>
            </a:r>
            <a:r>
              <a:rPr lang="en-US" sz="4000" dirty="0">
                <a:ln w="0"/>
                <a:solidFill>
                  <a:schemeClr val="bg1">
                    <a:lumMod val="95000"/>
                  </a:schemeClr>
                </a:solidFill>
              </a:rPr>
              <a:t>OMI</a:t>
            </a:r>
          </a:p>
          <a:p>
            <a:pPr algn="ctr"/>
            <a:r>
              <a:rPr lang="ru-RU" sz="240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Получи ответ на любой вопрос через 24 часа</a:t>
            </a:r>
          </a:p>
          <a:p>
            <a:pPr algn="ctr"/>
            <a:r>
              <a:rPr lang="ru-RU" sz="24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Регулярные исследования на репрезентативной выборке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96" y="3496736"/>
            <a:ext cx="11486607" cy="1604747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52696" y="5633375"/>
            <a:ext cx="32064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Выборка, репрезентирующая российскую интернет-аудиторию</a:t>
            </a:r>
            <a:endParaRPr lang="ru-RU" sz="16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57063" y="5636842"/>
            <a:ext cx="31687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Исследование проводится 2 раза в неделю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505059" y="5636842"/>
            <a:ext cx="31687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Получи результаты через 24 часа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8138" y="5166956"/>
            <a:ext cx="3014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Достоверность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11642" y="5169245"/>
            <a:ext cx="3014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Регулярность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505059" y="5101483"/>
            <a:ext cx="3014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Скорость </a:t>
            </a: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933" y="829219"/>
            <a:ext cx="4358252" cy="41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720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071" y="488887"/>
            <a:ext cx="1170103" cy="97492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059745" y="622404"/>
            <a:ext cx="206018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>
                <a:ln w="0"/>
                <a:solidFill>
                  <a:srgbClr val="697992"/>
                </a:solidFill>
              </a:rPr>
              <a:t>Omnibus</a:t>
            </a:r>
            <a:endParaRPr lang="ru-RU" sz="4000" b="0" cap="none" spc="0" dirty="0">
              <a:ln w="0"/>
              <a:solidFill>
                <a:srgbClr val="69799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933" y="829219"/>
            <a:ext cx="4358252" cy="41278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3149"/>
            <a:ext cx="12192000" cy="101383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152807" y="1909830"/>
            <a:ext cx="988638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solidFill>
                  <a:schemeClr val="bg1">
                    <a:lumMod val="95000"/>
                  </a:schemeClr>
                </a:solidFill>
              </a:rPr>
              <a:t>Самое быстрое решение Ваших задач</a:t>
            </a:r>
            <a:endParaRPr lang="en-US" sz="4000" dirty="0">
              <a:ln w="0"/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322" y="3338132"/>
            <a:ext cx="933769" cy="92179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307122" y="3471650"/>
            <a:ext cx="437448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b="1" i="1" dirty="0">
                <a:ln w="0"/>
                <a:solidFill>
                  <a:srgbClr val="FF0000"/>
                </a:solidFill>
              </a:rPr>
              <a:t>Проверяй</a:t>
            </a:r>
            <a:r>
              <a:rPr lang="ru-RU" b="1" i="1" dirty="0">
                <a:ln w="0"/>
                <a:solidFill>
                  <a:srgbClr val="697992"/>
                </a:solidFill>
              </a:rPr>
              <a:t> гипотезы и получай весомое подтверждение информации</a:t>
            </a:r>
            <a:endParaRPr lang="ru-RU" sz="2000" b="1" i="1" cap="none" spc="0" dirty="0">
              <a:ln w="0"/>
              <a:solidFill>
                <a:srgbClr val="69799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396" y="4776819"/>
            <a:ext cx="729620" cy="774709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1307122" y="4776819"/>
            <a:ext cx="437448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b="1" i="1" dirty="0">
                <a:ln w="0"/>
                <a:solidFill>
                  <a:srgbClr val="FF0000"/>
                </a:solidFill>
              </a:rPr>
              <a:t>Тестируй</a:t>
            </a:r>
            <a:r>
              <a:rPr lang="ru-RU" b="1" i="1" dirty="0">
                <a:ln w="0"/>
                <a:solidFill>
                  <a:srgbClr val="697992"/>
                </a:solidFill>
              </a:rPr>
              <a:t> креативы и замеряй эффективность рекламных кампаний</a:t>
            </a:r>
            <a:endParaRPr lang="ru-RU" sz="2000" b="1" i="1" cap="none" spc="0" dirty="0">
              <a:ln w="0"/>
              <a:solidFill>
                <a:srgbClr val="69799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405" y="3338132"/>
            <a:ext cx="834350" cy="777920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7534397" y="3469721"/>
            <a:ext cx="437448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b="1" i="1" dirty="0">
                <a:ln w="0"/>
                <a:solidFill>
                  <a:srgbClr val="FF0000"/>
                </a:solidFill>
              </a:rPr>
              <a:t>Узнавай</a:t>
            </a:r>
            <a:r>
              <a:rPr lang="ru-RU" b="1" i="1" dirty="0">
                <a:ln w="0"/>
                <a:solidFill>
                  <a:srgbClr val="697992"/>
                </a:solidFill>
              </a:rPr>
              <a:t> больше о своей целевой аудитории</a:t>
            </a:r>
            <a:endParaRPr lang="ru-RU" sz="2000" b="1" i="1" cap="none" spc="0" dirty="0">
              <a:ln w="0"/>
              <a:solidFill>
                <a:srgbClr val="69799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5044" y="4614367"/>
            <a:ext cx="761711" cy="808783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7534397" y="4695592"/>
            <a:ext cx="437448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b="1" i="1" dirty="0">
                <a:ln w="0"/>
                <a:solidFill>
                  <a:srgbClr val="FF0000"/>
                </a:solidFill>
              </a:rPr>
              <a:t>Анализируй</a:t>
            </a:r>
            <a:r>
              <a:rPr lang="ru-RU" b="1" i="1" dirty="0">
                <a:ln w="0"/>
                <a:solidFill>
                  <a:srgbClr val="697992"/>
                </a:solidFill>
              </a:rPr>
              <a:t> свой бренд и замеряй ключевые </a:t>
            </a:r>
            <a:r>
              <a:rPr lang="en-US" b="1" i="1" dirty="0">
                <a:ln w="0"/>
                <a:solidFill>
                  <a:srgbClr val="697992"/>
                </a:solidFill>
              </a:rPr>
              <a:t>KPI</a:t>
            </a:r>
            <a:endParaRPr lang="ru-RU" sz="2000" b="1" i="1" cap="none" spc="0" dirty="0">
              <a:ln w="0"/>
              <a:solidFill>
                <a:srgbClr val="69799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170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96" y="282862"/>
            <a:ext cx="1170103" cy="97492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081970" y="416379"/>
            <a:ext cx="206018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>
                <a:ln w="0"/>
                <a:solidFill>
                  <a:srgbClr val="697992"/>
                </a:solidFill>
              </a:rPr>
              <a:t>Omnibus</a:t>
            </a:r>
            <a:endParaRPr lang="ru-RU" sz="4000" b="0" cap="none" spc="0" dirty="0">
              <a:ln w="0"/>
              <a:solidFill>
                <a:srgbClr val="69799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158" y="623194"/>
            <a:ext cx="4358252" cy="41278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" y="1577124"/>
            <a:ext cx="12192000" cy="1013839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62075" y="1710642"/>
            <a:ext cx="1205215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solidFill>
                  <a:schemeClr val="bg1">
                    <a:lumMod val="95000"/>
                  </a:schemeClr>
                </a:solidFill>
              </a:rPr>
              <a:t>Репрезентативная выборка и профильные данные</a:t>
            </a:r>
            <a:endParaRPr lang="en-US" sz="4000" dirty="0">
              <a:ln w="0"/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1" name="object 23">
            <a:extLst>
              <a:ext uri="{FF2B5EF4-FFF2-40B4-BE49-F238E27FC236}">
                <a16:creationId xmlns:a16="http://schemas.microsoft.com/office/drawing/2014/main" xmlns="" id="{B2F9DFA9-F0DF-4FE7-8D1A-C146CE4969FA}"/>
              </a:ext>
            </a:extLst>
          </p:cNvPr>
          <p:cNvSpPr/>
          <p:nvPr/>
        </p:nvSpPr>
        <p:spPr>
          <a:xfrm>
            <a:off x="3120551" y="2799546"/>
            <a:ext cx="1282975" cy="1415565"/>
          </a:xfrm>
          <a:custGeom>
            <a:avLst/>
            <a:gdLst/>
            <a:ahLst/>
            <a:cxnLst/>
            <a:rect l="l" t="t" r="r" b="b"/>
            <a:pathLst>
              <a:path w="1027429" h="1209039">
                <a:moveTo>
                  <a:pt x="513461" y="0"/>
                </a:moveTo>
                <a:lnTo>
                  <a:pt x="635" y="302133"/>
                </a:lnTo>
                <a:lnTo>
                  <a:pt x="0" y="604265"/>
                </a:lnTo>
                <a:lnTo>
                  <a:pt x="635" y="906399"/>
                </a:lnTo>
                <a:lnTo>
                  <a:pt x="513461" y="1208532"/>
                </a:lnTo>
                <a:lnTo>
                  <a:pt x="1026287" y="906399"/>
                </a:lnTo>
                <a:lnTo>
                  <a:pt x="1026922" y="604265"/>
                </a:lnTo>
                <a:lnTo>
                  <a:pt x="1026287" y="302133"/>
                </a:lnTo>
                <a:lnTo>
                  <a:pt x="513461" y="0"/>
                </a:lnTo>
                <a:close/>
              </a:path>
            </a:pathLst>
          </a:custGeom>
          <a:solidFill>
            <a:srgbClr val="1A6CA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24">
            <a:extLst>
              <a:ext uri="{FF2B5EF4-FFF2-40B4-BE49-F238E27FC236}">
                <a16:creationId xmlns:a16="http://schemas.microsoft.com/office/drawing/2014/main" xmlns="" id="{93D21AC1-764A-40EA-9238-5C063A82695B}"/>
              </a:ext>
            </a:extLst>
          </p:cNvPr>
          <p:cNvSpPr/>
          <p:nvPr/>
        </p:nvSpPr>
        <p:spPr>
          <a:xfrm>
            <a:off x="4613592" y="2817319"/>
            <a:ext cx="2930163" cy="3106419"/>
          </a:xfrm>
          <a:custGeom>
            <a:avLst/>
            <a:gdLst/>
            <a:ahLst/>
            <a:cxnLst/>
            <a:rect l="l" t="t" r="r" b="b"/>
            <a:pathLst>
              <a:path w="1027429" h="1209039">
                <a:moveTo>
                  <a:pt x="513461" y="0"/>
                </a:moveTo>
                <a:lnTo>
                  <a:pt x="635" y="302133"/>
                </a:lnTo>
                <a:lnTo>
                  <a:pt x="0" y="604266"/>
                </a:lnTo>
                <a:lnTo>
                  <a:pt x="635" y="906399"/>
                </a:lnTo>
                <a:lnTo>
                  <a:pt x="513461" y="1208532"/>
                </a:lnTo>
                <a:lnTo>
                  <a:pt x="1026287" y="906399"/>
                </a:lnTo>
                <a:lnTo>
                  <a:pt x="1026922" y="604266"/>
                </a:lnTo>
                <a:lnTo>
                  <a:pt x="1026287" y="302133"/>
                </a:lnTo>
                <a:lnTo>
                  <a:pt x="513461" y="0"/>
                </a:lnTo>
                <a:close/>
              </a:path>
            </a:pathLst>
          </a:custGeom>
          <a:solidFill>
            <a:srgbClr val="F8D4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25">
            <a:extLst>
              <a:ext uri="{FF2B5EF4-FFF2-40B4-BE49-F238E27FC236}">
                <a16:creationId xmlns:a16="http://schemas.microsoft.com/office/drawing/2014/main" xmlns="" id="{4A6F50ED-FFD9-460B-85A2-F661165F6C6F}"/>
              </a:ext>
            </a:extLst>
          </p:cNvPr>
          <p:cNvSpPr/>
          <p:nvPr/>
        </p:nvSpPr>
        <p:spPr>
          <a:xfrm>
            <a:off x="3081055" y="5001515"/>
            <a:ext cx="1282975" cy="1415565"/>
          </a:xfrm>
          <a:custGeom>
            <a:avLst/>
            <a:gdLst/>
            <a:ahLst/>
            <a:cxnLst/>
            <a:rect l="l" t="t" r="r" b="b"/>
            <a:pathLst>
              <a:path w="1027429" h="1209039">
                <a:moveTo>
                  <a:pt x="513461" y="0"/>
                </a:moveTo>
                <a:lnTo>
                  <a:pt x="635" y="302133"/>
                </a:lnTo>
                <a:lnTo>
                  <a:pt x="0" y="604266"/>
                </a:lnTo>
                <a:lnTo>
                  <a:pt x="635" y="906399"/>
                </a:lnTo>
                <a:lnTo>
                  <a:pt x="513461" y="1208532"/>
                </a:lnTo>
                <a:lnTo>
                  <a:pt x="1026287" y="906399"/>
                </a:lnTo>
                <a:lnTo>
                  <a:pt x="1026922" y="604266"/>
                </a:lnTo>
                <a:lnTo>
                  <a:pt x="1026287" y="302133"/>
                </a:lnTo>
                <a:lnTo>
                  <a:pt x="513461" y="0"/>
                </a:lnTo>
                <a:close/>
              </a:path>
            </a:pathLst>
          </a:custGeom>
          <a:solidFill>
            <a:srgbClr val="1A6C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27">
            <a:extLst>
              <a:ext uri="{FF2B5EF4-FFF2-40B4-BE49-F238E27FC236}">
                <a16:creationId xmlns:a16="http://schemas.microsoft.com/office/drawing/2014/main" xmlns="" id="{0E20AA59-595E-4998-A444-673360F36B58}"/>
              </a:ext>
            </a:extLst>
          </p:cNvPr>
          <p:cNvSpPr/>
          <p:nvPr/>
        </p:nvSpPr>
        <p:spPr>
          <a:xfrm>
            <a:off x="8489151" y="3897714"/>
            <a:ext cx="1282975" cy="1415565"/>
          </a:xfrm>
          <a:custGeom>
            <a:avLst/>
            <a:gdLst/>
            <a:ahLst/>
            <a:cxnLst/>
            <a:rect l="l" t="t" r="r" b="b"/>
            <a:pathLst>
              <a:path w="1027429" h="1209039">
                <a:moveTo>
                  <a:pt x="513460" y="0"/>
                </a:moveTo>
                <a:lnTo>
                  <a:pt x="634" y="302133"/>
                </a:lnTo>
                <a:lnTo>
                  <a:pt x="0" y="604266"/>
                </a:lnTo>
                <a:lnTo>
                  <a:pt x="634" y="906399"/>
                </a:lnTo>
                <a:lnTo>
                  <a:pt x="513460" y="1208532"/>
                </a:lnTo>
                <a:lnTo>
                  <a:pt x="1026286" y="906399"/>
                </a:lnTo>
                <a:lnTo>
                  <a:pt x="1026922" y="604266"/>
                </a:lnTo>
                <a:lnTo>
                  <a:pt x="1026286" y="302133"/>
                </a:lnTo>
                <a:lnTo>
                  <a:pt x="513460" y="0"/>
                </a:lnTo>
                <a:close/>
              </a:path>
            </a:pathLst>
          </a:custGeom>
          <a:solidFill>
            <a:srgbClr val="1A6C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28">
            <a:extLst>
              <a:ext uri="{FF2B5EF4-FFF2-40B4-BE49-F238E27FC236}">
                <a16:creationId xmlns:a16="http://schemas.microsoft.com/office/drawing/2014/main" xmlns="" id="{A4F308F3-2C44-48F2-88B7-64EE41459704}"/>
              </a:ext>
            </a:extLst>
          </p:cNvPr>
          <p:cNvSpPr/>
          <p:nvPr/>
        </p:nvSpPr>
        <p:spPr>
          <a:xfrm>
            <a:off x="2439567" y="3905809"/>
            <a:ext cx="1282975" cy="1415565"/>
          </a:xfrm>
          <a:custGeom>
            <a:avLst/>
            <a:gdLst/>
            <a:ahLst/>
            <a:cxnLst/>
            <a:rect l="l" t="t" r="r" b="b"/>
            <a:pathLst>
              <a:path w="1027429" h="1209039">
                <a:moveTo>
                  <a:pt x="513461" y="0"/>
                </a:moveTo>
                <a:lnTo>
                  <a:pt x="635" y="302133"/>
                </a:lnTo>
                <a:lnTo>
                  <a:pt x="0" y="604266"/>
                </a:lnTo>
                <a:lnTo>
                  <a:pt x="635" y="906399"/>
                </a:lnTo>
                <a:lnTo>
                  <a:pt x="513461" y="1208532"/>
                </a:lnTo>
                <a:lnTo>
                  <a:pt x="1026287" y="906399"/>
                </a:lnTo>
                <a:lnTo>
                  <a:pt x="1026922" y="604266"/>
                </a:lnTo>
                <a:lnTo>
                  <a:pt x="1026287" y="302133"/>
                </a:lnTo>
                <a:lnTo>
                  <a:pt x="513461" y="0"/>
                </a:lnTo>
                <a:close/>
              </a:path>
            </a:pathLst>
          </a:custGeom>
          <a:solidFill>
            <a:srgbClr val="1A6C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30">
            <a:extLst>
              <a:ext uri="{FF2B5EF4-FFF2-40B4-BE49-F238E27FC236}">
                <a16:creationId xmlns:a16="http://schemas.microsoft.com/office/drawing/2014/main" xmlns="" id="{A00235B2-C51B-4350-A263-929725490361}"/>
              </a:ext>
            </a:extLst>
          </p:cNvPr>
          <p:cNvSpPr/>
          <p:nvPr/>
        </p:nvSpPr>
        <p:spPr>
          <a:xfrm>
            <a:off x="7819413" y="2793725"/>
            <a:ext cx="1282975" cy="1415565"/>
          </a:xfrm>
          <a:custGeom>
            <a:avLst/>
            <a:gdLst/>
            <a:ahLst/>
            <a:cxnLst/>
            <a:rect l="l" t="t" r="r" b="b"/>
            <a:pathLst>
              <a:path w="1027429" h="1209039">
                <a:moveTo>
                  <a:pt x="513460" y="0"/>
                </a:moveTo>
                <a:lnTo>
                  <a:pt x="635" y="302133"/>
                </a:lnTo>
                <a:lnTo>
                  <a:pt x="0" y="604265"/>
                </a:lnTo>
                <a:lnTo>
                  <a:pt x="635" y="906399"/>
                </a:lnTo>
                <a:lnTo>
                  <a:pt x="513460" y="1208532"/>
                </a:lnTo>
                <a:lnTo>
                  <a:pt x="1026286" y="906399"/>
                </a:lnTo>
                <a:lnTo>
                  <a:pt x="1026922" y="604265"/>
                </a:lnTo>
                <a:lnTo>
                  <a:pt x="1026286" y="302133"/>
                </a:lnTo>
                <a:lnTo>
                  <a:pt x="513460" y="0"/>
                </a:lnTo>
                <a:close/>
              </a:path>
            </a:pathLst>
          </a:custGeom>
          <a:solidFill>
            <a:srgbClr val="1A6C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33">
            <a:extLst>
              <a:ext uri="{FF2B5EF4-FFF2-40B4-BE49-F238E27FC236}">
                <a16:creationId xmlns:a16="http://schemas.microsoft.com/office/drawing/2014/main" xmlns="" id="{E7A9225A-5C23-4478-BA6A-BFF012EE3E16}"/>
              </a:ext>
            </a:extLst>
          </p:cNvPr>
          <p:cNvSpPr/>
          <p:nvPr/>
        </p:nvSpPr>
        <p:spPr>
          <a:xfrm>
            <a:off x="7845509" y="5001515"/>
            <a:ext cx="1282975" cy="1415565"/>
          </a:xfrm>
          <a:custGeom>
            <a:avLst/>
            <a:gdLst/>
            <a:ahLst/>
            <a:cxnLst/>
            <a:rect l="l" t="t" r="r" b="b"/>
            <a:pathLst>
              <a:path w="1027429" h="1209039">
                <a:moveTo>
                  <a:pt x="513460" y="0"/>
                </a:moveTo>
                <a:lnTo>
                  <a:pt x="635" y="302133"/>
                </a:lnTo>
                <a:lnTo>
                  <a:pt x="0" y="604266"/>
                </a:lnTo>
                <a:lnTo>
                  <a:pt x="635" y="906399"/>
                </a:lnTo>
                <a:lnTo>
                  <a:pt x="513460" y="1208532"/>
                </a:lnTo>
                <a:lnTo>
                  <a:pt x="1026286" y="906399"/>
                </a:lnTo>
                <a:lnTo>
                  <a:pt x="1026922" y="604266"/>
                </a:lnTo>
                <a:lnTo>
                  <a:pt x="1026286" y="302133"/>
                </a:lnTo>
                <a:lnTo>
                  <a:pt x="513460" y="0"/>
                </a:lnTo>
                <a:close/>
              </a:path>
            </a:pathLst>
          </a:custGeom>
          <a:solidFill>
            <a:srgbClr val="1A6C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TextBox 33"/>
          <p:cNvSpPr txBox="1"/>
          <p:nvPr/>
        </p:nvSpPr>
        <p:spPr>
          <a:xfrm>
            <a:off x="4687350" y="3358894"/>
            <a:ext cx="277486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N = 1000* </a:t>
            </a:r>
            <a:br>
              <a:rPr lang="en-US" sz="2400" b="1" dirty="0"/>
            </a:br>
            <a:r>
              <a:rPr lang="ru-RU" i="1" dirty="0"/>
              <a:t>Выборка репрезентирует РУНЕТ аудиторию в возрасте от 18 до 54 лет в городах с населением 100 тысяч  и более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031238" y="3146370"/>
            <a:ext cx="1477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Пол и Возраст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721933" y="3134861"/>
            <a:ext cx="1477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Семейное </a:t>
            </a:r>
          </a:p>
          <a:p>
            <a:pPr algn="ctr"/>
            <a:r>
              <a:rPr lang="ru-RU" dirty="0">
                <a:solidFill>
                  <a:schemeClr val="bg1"/>
                </a:solidFill>
              </a:rPr>
              <a:t>положение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391671" y="4290527"/>
            <a:ext cx="1477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Занятость</a:t>
            </a:r>
          </a:p>
          <a:p>
            <a:pPr algn="ctr"/>
            <a:r>
              <a:rPr lang="ru-RU" dirty="0">
                <a:solidFill>
                  <a:schemeClr val="bg1"/>
                </a:solidFill>
              </a:rPr>
              <a:t>и доход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748029" y="5255903"/>
            <a:ext cx="14779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Наличие </a:t>
            </a:r>
          </a:p>
          <a:p>
            <a:pPr algn="ctr"/>
            <a:r>
              <a:rPr lang="ru-RU" dirty="0">
                <a:solidFill>
                  <a:schemeClr val="bg1"/>
                </a:solidFill>
              </a:rPr>
              <a:t>и возраст детей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339934" y="4290425"/>
            <a:ext cx="1457854" cy="646331"/>
          </a:xfrm>
          <a:prstGeom prst="rect">
            <a:avLst/>
          </a:prstGeom>
          <a:solidFill>
            <a:srgbClr val="1A6CA3">
              <a:alpha val="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Медиа</a:t>
            </a:r>
          </a:p>
          <a:p>
            <a:pPr algn="ctr"/>
            <a:r>
              <a:rPr lang="ru-RU" dirty="0">
                <a:solidFill>
                  <a:schemeClr val="bg1"/>
                </a:solidFill>
              </a:rPr>
              <a:t>потребление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973256" y="5370265"/>
            <a:ext cx="1477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Социальные сети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4451190" y="6045009"/>
            <a:ext cx="3276200" cy="640383"/>
          </a:xfrm>
          <a:prstGeom prst="roundRect">
            <a:avLst/>
          </a:prstGeom>
          <a:solidFill>
            <a:srgbClr val="1A6CA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И множество других данных по Вашему запросу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1C70FB2-7ADA-4C42-9A69-BD50DD8F0A14}"/>
              </a:ext>
            </a:extLst>
          </p:cNvPr>
          <p:cNvSpPr txBox="1"/>
          <p:nvPr/>
        </p:nvSpPr>
        <p:spPr>
          <a:xfrm>
            <a:off x="327171" y="6367244"/>
            <a:ext cx="3056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* </a:t>
            </a:r>
            <a:r>
              <a:rPr lang="ru-RU" sz="1400" i="1" dirty="0"/>
              <a:t>Указана выборка за 24 часа</a:t>
            </a:r>
          </a:p>
        </p:txBody>
      </p:sp>
    </p:spTree>
    <p:extLst>
      <p:ext uri="{BB962C8B-B14F-4D97-AF65-F5344CB8AC3E}">
        <p14:creationId xmlns:p14="http://schemas.microsoft.com/office/powerpoint/2010/main" val="3102414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071" y="488887"/>
            <a:ext cx="1170103" cy="97492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059745" y="622404"/>
            <a:ext cx="206018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>
                <a:ln w="0"/>
                <a:solidFill>
                  <a:srgbClr val="697992"/>
                </a:solidFill>
              </a:rPr>
              <a:t>Omnibus</a:t>
            </a:r>
            <a:endParaRPr lang="ru-RU" sz="4000" b="0" cap="none" spc="0" dirty="0">
              <a:ln w="0"/>
              <a:solidFill>
                <a:srgbClr val="69799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933" y="829219"/>
            <a:ext cx="4358252" cy="41278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3149"/>
            <a:ext cx="12192000" cy="1013839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152807" y="1909830"/>
            <a:ext cx="988638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solidFill>
                  <a:schemeClr val="bg1">
                    <a:lumMod val="95000"/>
                  </a:schemeClr>
                </a:solidFill>
              </a:rPr>
              <a:t>Как работает омнибус</a:t>
            </a:r>
            <a:endParaRPr lang="en-US" sz="4000" dirty="0">
              <a:ln w="0"/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object 24">
            <a:extLst>
              <a:ext uri="{FF2B5EF4-FFF2-40B4-BE49-F238E27FC236}">
                <a16:creationId xmlns:a16="http://schemas.microsoft.com/office/drawing/2014/main" xmlns="" id="{93D21AC1-764A-40EA-9238-5C063A82695B}"/>
              </a:ext>
            </a:extLst>
          </p:cNvPr>
          <p:cNvSpPr/>
          <p:nvPr/>
        </p:nvSpPr>
        <p:spPr>
          <a:xfrm>
            <a:off x="722071" y="2923670"/>
            <a:ext cx="2156931" cy="2309234"/>
          </a:xfrm>
          <a:custGeom>
            <a:avLst/>
            <a:gdLst/>
            <a:ahLst/>
            <a:cxnLst/>
            <a:rect l="l" t="t" r="r" b="b"/>
            <a:pathLst>
              <a:path w="1027429" h="1209039">
                <a:moveTo>
                  <a:pt x="513461" y="0"/>
                </a:moveTo>
                <a:lnTo>
                  <a:pt x="635" y="302133"/>
                </a:lnTo>
                <a:lnTo>
                  <a:pt x="0" y="604266"/>
                </a:lnTo>
                <a:lnTo>
                  <a:pt x="635" y="906399"/>
                </a:lnTo>
                <a:lnTo>
                  <a:pt x="513461" y="1208532"/>
                </a:lnTo>
                <a:lnTo>
                  <a:pt x="1026287" y="906399"/>
                </a:lnTo>
                <a:lnTo>
                  <a:pt x="1026922" y="604266"/>
                </a:lnTo>
                <a:lnTo>
                  <a:pt x="1026287" y="302133"/>
                </a:lnTo>
                <a:lnTo>
                  <a:pt x="513461" y="0"/>
                </a:lnTo>
                <a:close/>
              </a:path>
            </a:pathLst>
          </a:custGeom>
          <a:solidFill>
            <a:srgbClr val="F8D4D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24">
            <a:extLst>
              <a:ext uri="{FF2B5EF4-FFF2-40B4-BE49-F238E27FC236}">
                <a16:creationId xmlns:a16="http://schemas.microsoft.com/office/drawing/2014/main" xmlns="" id="{93D21AC1-764A-40EA-9238-5C063A82695B}"/>
              </a:ext>
            </a:extLst>
          </p:cNvPr>
          <p:cNvSpPr/>
          <p:nvPr/>
        </p:nvSpPr>
        <p:spPr>
          <a:xfrm>
            <a:off x="2879002" y="4470303"/>
            <a:ext cx="2156931" cy="2309234"/>
          </a:xfrm>
          <a:custGeom>
            <a:avLst/>
            <a:gdLst/>
            <a:ahLst/>
            <a:cxnLst/>
            <a:rect l="l" t="t" r="r" b="b"/>
            <a:pathLst>
              <a:path w="1027429" h="1209039">
                <a:moveTo>
                  <a:pt x="513461" y="0"/>
                </a:moveTo>
                <a:lnTo>
                  <a:pt x="635" y="302133"/>
                </a:lnTo>
                <a:lnTo>
                  <a:pt x="0" y="604266"/>
                </a:lnTo>
                <a:lnTo>
                  <a:pt x="635" y="906399"/>
                </a:lnTo>
                <a:lnTo>
                  <a:pt x="513461" y="1208532"/>
                </a:lnTo>
                <a:lnTo>
                  <a:pt x="1026287" y="906399"/>
                </a:lnTo>
                <a:lnTo>
                  <a:pt x="1026922" y="604266"/>
                </a:lnTo>
                <a:lnTo>
                  <a:pt x="1026287" y="302133"/>
                </a:lnTo>
                <a:lnTo>
                  <a:pt x="513461" y="0"/>
                </a:lnTo>
                <a:close/>
              </a:path>
            </a:pathLst>
          </a:custGeom>
          <a:solidFill>
            <a:srgbClr val="F8D4D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24">
            <a:extLst>
              <a:ext uri="{FF2B5EF4-FFF2-40B4-BE49-F238E27FC236}">
                <a16:creationId xmlns:a16="http://schemas.microsoft.com/office/drawing/2014/main" xmlns="" id="{93D21AC1-764A-40EA-9238-5C063A82695B}"/>
              </a:ext>
            </a:extLst>
          </p:cNvPr>
          <p:cNvSpPr/>
          <p:nvPr/>
        </p:nvSpPr>
        <p:spPr>
          <a:xfrm>
            <a:off x="5104645" y="2923669"/>
            <a:ext cx="2156931" cy="2309234"/>
          </a:xfrm>
          <a:custGeom>
            <a:avLst/>
            <a:gdLst/>
            <a:ahLst/>
            <a:cxnLst/>
            <a:rect l="l" t="t" r="r" b="b"/>
            <a:pathLst>
              <a:path w="1027429" h="1209039">
                <a:moveTo>
                  <a:pt x="513461" y="0"/>
                </a:moveTo>
                <a:lnTo>
                  <a:pt x="635" y="302133"/>
                </a:lnTo>
                <a:lnTo>
                  <a:pt x="0" y="604266"/>
                </a:lnTo>
                <a:lnTo>
                  <a:pt x="635" y="906399"/>
                </a:lnTo>
                <a:lnTo>
                  <a:pt x="513461" y="1208532"/>
                </a:lnTo>
                <a:lnTo>
                  <a:pt x="1026287" y="906399"/>
                </a:lnTo>
                <a:lnTo>
                  <a:pt x="1026922" y="604266"/>
                </a:lnTo>
                <a:lnTo>
                  <a:pt x="1026287" y="302133"/>
                </a:lnTo>
                <a:lnTo>
                  <a:pt x="513461" y="0"/>
                </a:lnTo>
                <a:close/>
              </a:path>
            </a:pathLst>
          </a:custGeom>
          <a:solidFill>
            <a:srgbClr val="F8D4D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24">
            <a:extLst>
              <a:ext uri="{FF2B5EF4-FFF2-40B4-BE49-F238E27FC236}">
                <a16:creationId xmlns:a16="http://schemas.microsoft.com/office/drawing/2014/main" xmlns="" id="{93D21AC1-764A-40EA-9238-5C063A82695B}"/>
              </a:ext>
            </a:extLst>
          </p:cNvPr>
          <p:cNvSpPr/>
          <p:nvPr/>
        </p:nvSpPr>
        <p:spPr>
          <a:xfrm>
            <a:off x="7192864" y="4470303"/>
            <a:ext cx="2156931" cy="2309234"/>
          </a:xfrm>
          <a:custGeom>
            <a:avLst/>
            <a:gdLst/>
            <a:ahLst/>
            <a:cxnLst/>
            <a:rect l="l" t="t" r="r" b="b"/>
            <a:pathLst>
              <a:path w="1027429" h="1209039">
                <a:moveTo>
                  <a:pt x="513461" y="0"/>
                </a:moveTo>
                <a:lnTo>
                  <a:pt x="635" y="302133"/>
                </a:lnTo>
                <a:lnTo>
                  <a:pt x="0" y="604266"/>
                </a:lnTo>
                <a:lnTo>
                  <a:pt x="635" y="906399"/>
                </a:lnTo>
                <a:lnTo>
                  <a:pt x="513461" y="1208532"/>
                </a:lnTo>
                <a:lnTo>
                  <a:pt x="1026287" y="906399"/>
                </a:lnTo>
                <a:lnTo>
                  <a:pt x="1026922" y="604266"/>
                </a:lnTo>
                <a:lnTo>
                  <a:pt x="1026287" y="302133"/>
                </a:lnTo>
                <a:lnTo>
                  <a:pt x="513461" y="0"/>
                </a:lnTo>
                <a:close/>
              </a:path>
            </a:pathLst>
          </a:custGeom>
          <a:solidFill>
            <a:srgbClr val="F8D4D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24">
            <a:extLst>
              <a:ext uri="{FF2B5EF4-FFF2-40B4-BE49-F238E27FC236}">
                <a16:creationId xmlns:a16="http://schemas.microsoft.com/office/drawing/2014/main" xmlns="" id="{93D21AC1-764A-40EA-9238-5C063A82695B}"/>
              </a:ext>
            </a:extLst>
          </p:cNvPr>
          <p:cNvSpPr/>
          <p:nvPr/>
        </p:nvSpPr>
        <p:spPr>
          <a:xfrm>
            <a:off x="9334072" y="2923669"/>
            <a:ext cx="2156931" cy="2309234"/>
          </a:xfrm>
          <a:custGeom>
            <a:avLst/>
            <a:gdLst/>
            <a:ahLst/>
            <a:cxnLst/>
            <a:rect l="l" t="t" r="r" b="b"/>
            <a:pathLst>
              <a:path w="1027429" h="1209039">
                <a:moveTo>
                  <a:pt x="513461" y="0"/>
                </a:moveTo>
                <a:lnTo>
                  <a:pt x="635" y="302133"/>
                </a:lnTo>
                <a:lnTo>
                  <a:pt x="0" y="604266"/>
                </a:lnTo>
                <a:lnTo>
                  <a:pt x="635" y="906399"/>
                </a:lnTo>
                <a:lnTo>
                  <a:pt x="513461" y="1208532"/>
                </a:lnTo>
                <a:lnTo>
                  <a:pt x="1026287" y="906399"/>
                </a:lnTo>
                <a:lnTo>
                  <a:pt x="1026922" y="604266"/>
                </a:lnTo>
                <a:lnTo>
                  <a:pt x="1026287" y="302133"/>
                </a:lnTo>
                <a:lnTo>
                  <a:pt x="513461" y="0"/>
                </a:lnTo>
                <a:close/>
              </a:path>
            </a:pathLst>
          </a:custGeom>
          <a:solidFill>
            <a:srgbClr val="F8D4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Стрелка вправо 13"/>
          <p:cNvSpPr/>
          <p:nvPr/>
        </p:nvSpPr>
        <p:spPr>
          <a:xfrm rot="3593354">
            <a:off x="2936206" y="4243213"/>
            <a:ext cx="500469" cy="5522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3593354">
            <a:off x="7353136" y="4194172"/>
            <a:ext cx="500469" cy="5522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19118837">
            <a:off x="5123608" y="4890118"/>
            <a:ext cx="500469" cy="5522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19118837">
            <a:off x="9538550" y="4976182"/>
            <a:ext cx="500469" cy="5522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843042" y="3478121"/>
            <a:ext cx="19102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Каждый </a:t>
            </a:r>
            <a:r>
              <a:rPr lang="ru-RU" b="1" dirty="0"/>
              <a:t>вторник и четверг </a:t>
            </a:r>
            <a:r>
              <a:rPr lang="ru-RU" dirty="0"/>
              <a:t>мы инициируем исследование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981608" y="5024755"/>
            <a:ext cx="19193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Мы включаем Ваш вопрос в ближайшую волну омнибуса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206400" y="3226183"/>
            <a:ext cx="19004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При необходимости мы </a:t>
            </a:r>
            <a:r>
              <a:rPr lang="ru-RU" b="1" dirty="0"/>
              <a:t>помогаем с дизайном исследования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363330" y="4865367"/>
            <a:ext cx="18159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Вы получаете результаты через </a:t>
            </a:r>
            <a:r>
              <a:rPr lang="ru-RU" b="1" dirty="0"/>
              <a:t>24 часа после запуска </a:t>
            </a:r>
            <a:r>
              <a:rPr lang="ru-RU" dirty="0"/>
              <a:t>волны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418506" y="3478121"/>
            <a:ext cx="19435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Результаты предоставляются в </a:t>
            </a:r>
            <a:r>
              <a:rPr lang="ru-RU" b="1" dirty="0"/>
              <a:t>виде кросс-таблиц</a:t>
            </a:r>
          </a:p>
        </p:txBody>
      </p:sp>
    </p:spTree>
    <p:extLst>
      <p:ext uri="{BB962C8B-B14F-4D97-AF65-F5344CB8AC3E}">
        <p14:creationId xmlns:p14="http://schemas.microsoft.com/office/powerpoint/2010/main" val="1217589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071" y="488887"/>
            <a:ext cx="1170103" cy="97492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059745" y="622404"/>
            <a:ext cx="206018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>
                <a:ln w="0"/>
                <a:solidFill>
                  <a:srgbClr val="697992"/>
                </a:solidFill>
              </a:rPr>
              <a:t>Omnibus</a:t>
            </a:r>
            <a:endParaRPr lang="ru-RU" sz="4000" b="0" cap="none" spc="0" dirty="0">
              <a:ln w="0"/>
              <a:solidFill>
                <a:srgbClr val="69799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933" y="829219"/>
            <a:ext cx="4358252" cy="41278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3149"/>
            <a:ext cx="12192000" cy="1013839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152807" y="1909830"/>
            <a:ext cx="988638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solidFill>
                  <a:schemeClr val="bg1">
                    <a:lumMod val="95000"/>
                  </a:schemeClr>
                </a:solidFill>
              </a:rPr>
              <a:t>Еженедельный график работ</a:t>
            </a:r>
            <a:endParaRPr lang="en-US" sz="4000" dirty="0">
              <a:ln w="0"/>
              <a:solidFill>
                <a:schemeClr val="bg1">
                  <a:lumMod val="95000"/>
                </a:schemeClr>
              </a:solidFill>
            </a:endParaRP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xmlns="" id="{05F9E20D-5620-4FA1-B839-7710CBE76B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7254704"/>
              </p:ext>
            </p:extLst>
          </p:nvPr>
        </p:nvGraphicFramePr>
        <p:xfrm>
          <a:off x="343949" y="2860646"/>
          <a:ext cx="11526473" cy="31681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407E720-EE08-48B1-818A-3D99100B2D62}"/>
              </a:ext>
            </a:extLst>
          </p:cNvPr>
          <p:cNvSpPr txBox="1"/>
          <p:nvPr/>
        </p:nvSpPr>
        <p:spPr>
          <a:xfrm>
            <a:off x="343949" y="6082019"/>
            <a:ext cx="115264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i="1" dirty="0"/>
              <a:t>*Стоимость услуги рассчитывается отдельно в зависимости от объёма работ</a:t>
            </a:r>
            <a:endParaRPr lang="en-US" sz="1100" i="1" dirty="0"/>
          </a:p>
          <a:p>
            <a:r>
              <a:rPr lang="en-US" sz="1100" i="1" dirty="0"/>
              <a:t>** </a:t>
            </a:r>
            <a:r>
              <a:rPr lang="ru-RU" sz="1100" i="1" dirty="0"/>
              <a:t>При необходимости возможна поставка данных в формате </a:t>
            </a:r>
            <a:r>
              <a:rPr lang="en-US" sz="1100" i="1" dirty="0"/>
              <a:t>dashboard, </a:t>
            </a:r>
            <a:r>
              <a:rPr lang="ru-RU" sz="1100" i="1" dirty="0"/>
              <a:t>стоимость услуги рассчитывается отдельно в зависимости от объёма работ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E1ADEFD4-8D54-43DF-9814-1A292216929B}"/>
              </a:ext>
            </a:extLst>
          </p:cNvPr>
          <p:cNvSpPr txBox="1"/>
          <p:nvPr/>
        </p:nvSpPr>
        <p:spPr>
          <a:xfrm>
            <a:off x="2761488" y="3143761"/>
            <a:ext cx="1033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Волна 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DA364AFD-7162-49D5-8466-51419C5A20B5}"/>
              </a:ext>
            </a:extLst>
          </p:cNvPr>
          <p:cNvSpPr txBox="1"/>
          <p:nvPr/>
        </p:nvSpPr>
        <p:spPr>
          <a:xfrm>
            <a:off x="7577328" y="3184243"/>
            <a:ext cx="1033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Волна 2</a:t>
            </a:r>
          </a:p>
        </p:txBody>
      </p:sp>
    </p:spTree>
    <p:extLst>
      <p:ext uri="{BB962C8B-B14F-4D97-AF65-F5344CB8AC3E}">
        <p14:creationId xmlns:p14="http://schemas.microsoft.com/office/powerpoint/2010/main" val="244337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071" y="488887"/>
            <a:ext cx="1170103" cy="97492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059745" y="622404"/>
            <a:ext cx="206018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>
                <a:ln w="0"/>
                <a:solidFill>
                  <a:srgbClr val="697992"/>
                </a:solidFill>
              </a:rPr>
              <a:t>Omnibus</a:t>
            </a:r>
            <a:endParaRPr lang="ru-RU" sz="4000" b="0" cap="none" spc="0" dirty="0">
              <a:ln w="0"/>
              <a:solidFill>
                <a:srgbClr val="69799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1413" y="1834060"/>
            <a:ext cx="248285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dirty="0">
                <a:ln w="0"/>
                <a:solidFill>
                  <a:srgbClr val="697992"/>
                </a:solidFill>
              </a:rPr>
              <a:t>Наши цены</a:t>
            </a:r>
            <a:endParaRPr lang="ru-RU" sz="4000" b="0" cap="none" spc="0" dirty="0">
              <a:ln w="0"/>
              <a:solidFill>
                <a:srgbClr val="69799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722071" y="2462543"/>
            <a:ext cx="500147" cy="0"/>
          </a:xfrm>
          <a:prstGeom prst="line">
            <a:avLst/>
          </a:prstGeom>
          <a:ln w="57150">
            <a:solidFill>
              <a:srgbClr val="D93D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307122" y="2462543"/>
            <a:ext cx="500147" cy="0"/>
          </a:xfrm>
          <a:prstGeom prst="line">
            <a:avLst/>
          </a:prstGeom>
          <a:ln w="57150">
            <a:solidFill>
              <a:srgbClr val="D93D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892174" y="2462543"/>
            <a:ext cx="154114" cy="330"/>
          </a:xfrm>
          <a:prstGeom prst="line">
            <a:avLst/>
          </a:prstGeom>
          <a:ln w="57150">
            <a:solidFill>
              <a:srgbClr val="D93D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2119186" y="2462213"/>
            <a:ext cx="154114" cy="330"/>
          </a:xfrm>
          <a:prstGeom prst="line">
            <a:avLst/>
          </a:prstGeom>
          <a:ln w="57150">
            <a:solidFill>
              <a:srgbClr val="D93D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406524" y="2462213"/>
            <a:ext cx="55689" cy="0"/>
          </a:xfrm>
          <a:prstGeom prst="line">
            <a:avLst/>
          </a:prstGeom>
          <a:ln w="57150">
            <a:solidFill>
              <a:srgbClr val="D93D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579561" y="2462213"/>
            <a:ext cx="55689" cy="0"/>
          </a:xfrm>
          <a:prstGeom prst="line">
            <a:avLst/>
          </a:prstGeom>
          <a:ln w="57150">
            <a:solidFill>
              <a:srgbClr val="D93D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Рисунок 4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933" y="829219"/>
            <a:ext cx="4358252" cy="412786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2058"/>
            <a:ext cx="12192000" cy="205178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355840"/>
              </p:ext>
            </p:extLst>
          </p:nvPr>
        </p:nvGraphicFramePr>
        <p:xfrm>
          <a:off x="578840" y="2681910"/>
          <a:ext cx="1088891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04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9850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85539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Формат участия в </a:t>
                      </a:r>
                      <a:r>
                        <a:rPr lang="en-US" dirty="0"/>
                        <a:t>OMI Omnibus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Стоимость (в руб., без НДС)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5539">
                <a:tc>
                  <a:txBody>
                    <a:bodyPr/>
                    <a:lstStyle/>
                    <a:p>
                      <a:pPr algn="l"/>
                      <a:r>
                        <a:rPr lang="ru-RU" sz="1200" dirty="0"/>
                        <a:t>Добавление 1</a:t>
                      </a:r>
                      <a:r>
                        <a:rPr lang="ru-RU" sz="1200" baseline="0" dirty="0"/>
                        <a:t> (одного) вопроса* в 1 (одну) волну регулярного исследования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20 000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55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Добавление 2</a:t>
                      </a:r>
                      <a:r>
                        <a:rPr lang="ru-RU" sz="1200" baseline="0" dirty="0"/>
                        <a:t> (двух) вопросов в 1 (одну) волну регулярного исследования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35 000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55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Добавление 3</a:t>
                      </a:r>
                      <a:r>
                        <a:rPr lang="ru-RU" sz="1200" baseline="0" dirty="0"/>
                        <a:t> (трех) вопросов в 1 (одну) волну регулярного исследования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45 000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5539">
                <a:tc>
                  <a:txBody>
                    <a:bodyPr/>
                    <a:lstStyle/>
                    <a:p>
                      <a:pPr algn="l"/>
                      <a:r>
                        <a:rPr lang="ru-RU" sz="1200" dirty="0"/>
                        <a:t>Добавление</a:t>
                      </a:r>
                      <a:r>
                        <a:rPr lang="ru-RU" sz="1200" baseline="0" dirty="0"/>
                        <a:t> более 3 (трех) вопросов в 1 (одну) волну регулярного исследования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45</a:t>
                      </a:r>
                      <a:r>
                        <a:rPr lang="ru-RU" baseline="0" dirty="0"/>
                        <a:t> 000 + 10 000 </a:t>
                      </a:r>
                      <a:r>
                        <a:rPr lang="ru-RU" sz="1600" i="1" baseline="0" dirty="0"/>
                        <a:t>(каждый последующий вопрос)</a:t>
                      </a:r>
                      <a:endParaRPr lang="ru-R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6644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/>
                        <a:t>Пакетные опции: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6924">
                <a:tc>
                  <a:txBody>
                    <a:bodyPr/>
                    <a:lstStyle/>
                    <a:p>
                      <a:pPr algn="l"/>
                      <a:r>
                        <a:rPr lang="ru-RU" sz="1200" dirty="0"/>
                        <a:t>Пакет</a:t>
                      </a:r>
                      <a:r>
                        <a:rPr lang="ru-RU" sz="1200" baseline="0" dirty="0"/>
                        <a:t> «10 вопросов» с возможностью добавления в любую волну регулярного исследования в течение 1 года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120 000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569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Пакет</a:t>
                      </a:r>
                      <a:r>
                        <a:rPr lang="ru-RU" sz="1200" baseline="0" dirty="0"/>
                        <a:t> «20 вопросов» с возможностью добавления в любую волну регулярного исследования в течение 1 года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569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Пакет</a:t>
                      </a:r>
                      <a:r>
                        <a:rPr lang="ru-RU" sz="1200" baseline="0" dirty="0"/>
                        <a:t> «30 вопросов» с возможностью добавления в любую волну регулярного исследования в течение 1 года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280 000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7313308"/>
                  </a:ext>
                </a:extLst>
              </a:tr>
            </a:tbl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E9F092B-71A5-4A8A-B9FD-1CD9D290BEC8}"/>
              </a:ext>
            </a:extLst>
          </p:cNvPr>
          <p:cNvSpPr/>
          <p:nvPr/>
        </p:nvSpPr>
        <p:spPr>
          <a:xfrm>
            <a:off x="578840" y="6397627"/>
            <a:ext cx="1088891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i="1" dirty="0"/>
              <a:t>*Допустимые типы вопросов: единственный выбор (</a:t>
            </a:r>
            <a:r>
              <a:rPr lang="en-US" sz="1200" i="1" dirty="0"/>
              <a:t>single), </a:t>
            </a:r>
            <a:r>
              <a:rPr lang="ru-RU" sz="1200" i="1" dirty="0"/>
              <a:t>множественный выбор (</a:t>
            </a:r>
            <a:r>
              <a:rPr lang="en-US" sz="1200" i="1" dirty="0"/>
              <a:t>multi), </a:t>
            </a:r>
            <a:r>
              <a:rPr lang="ru-RU" sz="1200" i="1" dirty="0"/>
              <a:t>открытый вопрос (</a:t>
            </a:r>
            <a:r>
              <a:rPr lang="en-US" sz="1200" i="1" dirty="0"/>
              <a:t>open-end), </a:t>
            </a:r>
            <a:r>
              <a:rPr lang="ru-RU" sz="1200" i="1" dirty="0"/>
              <a:t>вопрос с медиа-материалами (</a:t>
            </a:r>
            <a:r>
              <a:rPr lang="en-US" sz="1200" i="1" dirty="0"/>
              <a:t>media)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1771053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071" y="488887"/>
            <a:ext cx="1170103" cy="97492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059745" y="622404"/>
            <a:ext cx="206018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>
                <a:ln w="0"/>
                <a:solidFill>
                  <a:srgbClr val="697992"/>
                </a:solidFill>
              </a:rPr>
              <a:t>Omnibus</a:t>
            </a:r>
            <a:endParaRPr lang="ru-RU" sz="4000" b="0" cap="none" spc="0" dirty="0">
              <a:ln w="0"/>
              <a:solidFill>
                <a:srgbClr val="69799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53100"/>
            <a:ext cx="12192000" cy="1648113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1892174" y="2539161"/>
            <a:ext cx="785530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solidFill>
                  <a:schemeClr val="bg1">
                    <a:lumMod val="95000"/>
                  </a:schemeClr>
                </a:solidFill>
              </a:rPr>
              <a:t>Задай свой вопрос уже сегодня!</a:t>
            </a:r>
            <a:br>
              <a:rPr lang="ru-RU" sz="4000" dirty="0">
                <a:ln w="0"/>
                <a:solidFill>
                  <a:schemeClr val="bg1">
                    <a:lumMod val="95000"/>
                  </a:schemeClr>
                </a:solidFill>
              </a:rPr>
            </a:br>
            <a:r>
              <a:rPr lang="en-US" sz="4000" dirty="0">
                <a:ln w="0"/>
                <a:solidFill>
                  <a:schemeClr val="bg1">
                    <a:lumMod val="95000"/>
                  </a:schemeClr>
                </a:solidFill>
              </a:rPr>
              <a:t>omnibus@omirussia.ru</a:t>
            </a:r>
            <a:endParaRPr lang="ru-RU" sz="2400" b="0" cap="none" spc="0" dirty="0">
              <a:ln w="0"/>
              <a:solidFill>
                <a:schemeClr val="bg1">
                  <a:lumMod val="9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933" y="829219"/>
            <a:ext cx="4358252" cy="41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0335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13275</TotalTime>
  <Words>457</Words>
  <Application>Microsoft Office PowerPoint</Application>
  <PresentationFormat>Широкоэкранный</PresentationFormat>
  <Paragraphs>76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Anton Donskih</dc:creator>
  <cp:lastModifiedBy>Anton Donskih</cp:lastModifiedBy>
  <cp:revision>50</cp:revision>
  <dcterms:created xsi:type="dcterms:W3CDTF">2018-11-20T08:53:40Z</dcterms:created>
  <dcterms:modified xsi:type="dcterms:W3CDTF">2018-12-14T10:54:48Z</dcterms:modified>
</cp:coreProperties>
</file>